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4" d="100"/>
          <a:sy n="124" d="100"/>
        </p:scale>
        <p:origin x="389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073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9B5CE4-452C-2E2D-3016-4A9AE2EB5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61279" cy="836574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132320" cy="6858000"/>
          </a:xfrm>
          <a:prstGeom prst="rect">
            <a:avLst/>
          </a:prstGeom>
          <a:solidFill>
            <a:srgbClr val="1E2A4A">
              <a:alpha val="8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1"/>
          <p:cNvSpPr/>
          <p:nvPr/>
        </p:nvSpPr>
        <p:spPr>
          <a:xfrm>
            <a:off x="731520" y="1861312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6FC3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НАСТАВНИЧЕСКИЙ ПРОЕКТ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85800" y="2057400"/>
            <a:ext cx="6141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Мост в профессию</a:t>
            </a:r>
            <a:endParaRPr lang="en-US" sz="5200" dirty="0"/>
          </a:p>
        </p:txBody>
      </p:sp>
      <p:sp>
        <p:nvSpPr>
          <p:cNvPr id="6" name="Shape 3"/>
          <p:cNvSpPr/>
          <p:nvPr/>
        </p:nvSpPr>
        <p:spPr>
          <a:xfrm>
            <a:off x="731520" y="3520440"/>
            <a:ext cx="457200" cy="54864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4"/>
          <p:cNvSpPr/>
          <p:nvPr/>
        </p:nvSpPr>
        <p:spPr>
          <a:xfrm>
            <a:off x="685800" y="3597655"/>
            <a:ext cx="5120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CBD5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Программа поддержки молодых учителей-логопедов и педагогов-психологов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731520" y="60350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FC3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/ 2026 учебный год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ОЖИДАЕМЫЕ РЕЗУЛЬТАТЫ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изменится к концу учебного года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429000" cy="345948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3429000" cy="822960"/>
          </a:xfrm>
          <a:prstGeom prst="rect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6" name="Text 4"/>
          <p:cNvSpPr/>
          <p:nvPr/>
        </p:nvSpPr>
        <p:spPr>
          <a:xfrm>
            <a:off x="716280" y="1805940"/>
            <a:ext cx="335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Для</a:t>
            </a: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молодых</a:t>
            </a:r>
            <a:r>
              <a:rPr lang="ru-RU" dirty="0"/>
              <a:t> </a:t>
            </a:r>
            <a:r>
              <a:rPr lang="en-US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специалистов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868680" y="2935224"/>
            <a:ext cx="109728" cy="109728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8" name="Text 6"/>
          <p:cNvSpPr/>
          <p:nvPr/>
        </p:nvSpPr>
        <p:spPr>
          <a:xfrm>
            <a:off x="1097280" y="2674620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Снижение тревожности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68680" y="3462528"/>
            <a:ext cx="109728" cy="109728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10" name="Text 8"/>
          <p:cNvSpPr/>
          <p:nvPr/>
        </p:nvSpPr>
        <p:spPr>
          <a:xfrm>
            <a:off x="1097280" y="3296412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Повышение уверенности в своих силах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868680" y="4064508"/>
            <a:ext cx="109728" cy="109728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12" name="Text 10"/>
          <p:cNvSpPr/>
          <p:nvPr/>
        </p:nvSpPr>
        <p:spPr>
          <a:xfrm>
            <a:off x="1097280" y="4034028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Освоение практических навыков работы с детьми и родителями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389120" y="1828800"/>
            <a:ext cx="3429000" cy="345948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Shape 12"/>
          <p:cNvSpPr/>
          <p:nvPr/>
        </p:nvSpPr>
        <p:spPr>
          <a:xfrm>
            <a:off x="4389120" y="1828800"/>
            <a:ext cx="3429000" cy="822960"/>
          </a:xfrm>
          <a:prstGeom prst="rect">
            <a:avLst/>
          </a:prstGeom>
          <a:solidFill>
            <a:srgbClr val="1E2A4A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15" name="Text 13"/>
          <p:cNvSpPr/>
          <p:nvPr/>
        </p:nvSpPr>
        <p:spPr>
          <a:xfrm>
            <a:off x="4617720" y="1828800"/>
            <a:ext cx="2971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Для наставников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4617720" y="2933700"/>
            <a:ext cx="109728" cy="109728"/>
          </a:xfrm>
          <a:prstGeom prst="ellipse">
            <a:avLst/>
          </a:prstGeom>
          <a:solidFill>
            <a:srgbClr val="1E2A4A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17" name="Text 15"/>
          <p:cNvSpPr/>
          <p:nvPr/>
        </p:nvSpPr>
        <p:spPr>
          <a:xfrm>
            <a:off x="4846320" y="2788920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управленческих и методических компетенций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631436" y="3605022"/>
            <a:ext cx="109728" cy="109728"/>
          </a:xfrm>
          <a:prstGeom prst="ellipse">
            <a:avLst/>
          </a:prstGeom>
          <a:solidFill>
            <a:srgbClr val="1E2A4A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19" name="Text 17"/>
          <p:cNvSpPr/>
          <p:nvPr/>
        </p:nvSpPr>
        <p:spPr>
          <a:xfrm>
            <a:off x="4846320" y="3572256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Переосмысление собственного профессионального опыта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138160" y="1828800"/>
            <a:ext cx="3429000" cy="345948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1" name="Shape 19"/>
          <p:cNvSpPr/>
          <p:nvPr/>
        </p:nvSpPr>
        <p:spPr>
          <a:xfrm>
            <a:off x="8138160" y="1828800"/>
            <a:ext cx="3429000" cy="822960"/>
          </a:xfrm>
          <a:prstGeom prst="rect">
            <a:avLst/>
          </a:prstGeom>
          <a:solidFill>
            <a:srgbClr val="8A6A1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20"/>
          <p:cNvSpPr/>
          <p:nvPr/>
        </p:nvSpPr>
        <p:spPr>
          <a:xfrm>
            <a:off x="8366760" y="1828800"/>
            <a:ext cx="2971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Для учреждений</a:t>
            </a:r>
            <a:endParaRPr lang="en-US" dirty="0"/>
          </a:p>
        </p:txBody>
      </p:sp>
      <p:sp>
        <p:nvSpPr>
          <p:cNvPr id="23" name="Shape 21"/>
          <p:cNvSpPr/>
          <p:nvPr/>
        </p:nvSpPr>
        <p:spPr>
          <a:xfrm>
            <a:off x="8360664" y="2958084"/>
            <a:ext cx="109728" cy="109728"/>
          </a:xfrm>
          <a:prstGeom prst="ellipse">
            <a:avLst/>
          </a:prstGeom>
          <a:solidFill>
            <a:srgbClr val="8A6A1F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24" name="Text 22"/>
          <p:cNvSpPr/>
          <p:nvPr/>
        </p:nvSpPr>
        <p:spPr>
          <a:xfrm>
            <a:off x="8580120" y="2674620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Снижение текучки кадров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8360664" y="3503676"/>
            <a:ext cx="109728" cy="109728"/>
          </a:xfrm>
          <a:prstGeom prst="ellipse">
            <a:avLst/>
          </a:prstGeom>
          <a:solidFill>
            <a:srgbClr val="8A6A1F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26" name="Text 24"/>
          <p:cNvSpPr/>
          <p:nvPr/>
        </p:nvSpPr>
        <p:spPr>
          <a:xfrm>
            <a:off x="8580120" y="3488436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Повышение качества коррекционно-развивающей работы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8366760" y="4451604"/>
            <a:ext cx="109728" cy="109728"/>
          </a:xfrm>
          <a:prstGeom prst="ellipse">
            <a:avLst/>
          </a:prstGeom>
          <a:solidFill>
            <a:srgbClr val="8A6A1F"/>
          </a:solidFill>
          <a:ln/>
        </p:spPr>
        <p:txBody>
          <a:bodyPr/>
          <a:lstStyle/>
          <a:p>
            <a:endParaRPr lang="ru-RU" sz="2400"/>
          </a:p>
        </p:txBody>
      </p:sp>
      <p:sp>
        <p:nvSpPr>
          <p:cNvPr id="28" name="Text 26"/>
          <p:cNvSpPr/>
          <p:nvPr/>
        </p:nvSpPr>
        <p:spPr>
          <a:xfrm>
            <a:off x="8580120" y="4439412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Устойчивое профессиональное сообщество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МОНИТОРИНГ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Критерии оценки эффективности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914400"/>
          </a:xfrm>
          <a:prstGeom prst="roundRect">
            <a:avLst>
              <a:gd name="adj" fmla="val 6000"/>
            </a:avLst>
          </a:prstGeom>
          <a:solidFill>
            <a:srgbClr val="F4F1EA"/>
          </a:solidFill>
          <a:ln w="12700">
            <a:solidFill>
              <a:srgbClr val="E3E0D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914400" y="2148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71600" y="192024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молодых специалистов, оставшихся работать в учреждении по окончании проекта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640080" y="3017520"/>
            <a:ext cx="10881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0D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914400" y="3246120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914400" y="32461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371600" y="301752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Положительная динамика в уровне профессиональных компетенций (по данным диагностики)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640080" y="4114800"/>
            <a:ext cx="10881360" cy="914400"/>
          </a:xfrm>
          <a:prstGeom prst="roundRect">
            <a:avLst>
              <a:gd name="adj" fmla="val 6000"/>
            </a:avLst>
          </a:prstGeom>
          <a:solidFill>
            <a:srgbClr val="F4F1EA"/>
          </a:solidFill>
          <a:ln w="12700">
            <a:solidFill>
              <a:srgbClr val="E3E0D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" name="Shape 11"/>
          <p:cNvSpPr/>
          <p:nvPr/>
        </p:nvSpPr>
        <p:spPr>
          <a:xfrm>
            <a:off x="914400" y="4343400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" name="Text 12"/>
          <p:cNvSpPr/>
          <p:nvPr/>
        </p:nvSpPr>
        <p:spPr>
          <a:xfrm>
            <a:off x="914400" y="4343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371600" y="411480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Удовлетворённость участников программой (по итогам анкетирования)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640080" y="5212080"/>
            <a:ext cx="10881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0D6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7" name="Shape 15"/>
          <p:cNvSpPr/>
          <p:nvPr/>
        </p:nvSpPr>
        <p:spPr>
          <a:xfrm>
            <a:off x="914400" y="5440680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8" name="Text 16"/>
          <p:cNvSpPr/>
          <p:nvPr/>
        </p:nvSpPr>
        <p:spPr>
          <a:xfrm>
            <a:off x="914400" y="5440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71600" y="521208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Наличие у каждого молодого специалиста индивидуального плана саморазвития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22173C-B42C-1A80-5524-6F90EEBA3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192" y="0"/>
            <a:ext cx="12204192" cy="794377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12192" y="0"/>
            <a:ext cx="12188952" cy="6858000"/>
          </a:xfrm>
          <a:prstGeom prst="rect">
            <a:avLst/>
          </a:prstGeom>
          <a:solidFill>
            <a:srgbClr val="1E2A4A">
              <a:alpha val="58000"/>
            </a:srgbClr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4" name="Text 1"/>
          <p:cNvSpPr/>
          <p:nvPr/>
        </p:nvSpPr>
        <p:spPr>
          <a:xfrm>
            <a:off x="822960" y="26517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Спасибо за внимание</a:t>
            </a:r>
            <a:endParaRPr lang="en-US" sz="4400" dirty="0"/>
          </a:p>
        </p:txBody>
      </p:sp>
      <p:sp>
        <p:nvSpPr>
          <p:cNvPr id="5" name="Shape 2"/>
          <p:cNvSpPr/>
          <p:nvPr/>
        </p:nvSpPr>
        <p:spPr>
          <a:xfrm>
            <a:off x="868680" y="3611880"/>
            <a:ext cx="457200" cy="54864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3"/>
          <p:cNvSpPr/>
          <p:nvPr/>
        </p:nvSpPr>
        <p:spPr>
          <a:xfrm>
            <a:off x="822960" y="379476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4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«Мост в профессию» — команда наставников и молодых специалистов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61772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АКТУАЛЬНОСТЬ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Почему этот проект нужен сейчас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854708"/>
            <a:ext cx="5859780" cy="2100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i="1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создаёт внешнюю профессиональную среду, где начинающий специалист получает методическую помощь, психологическую поддержку и учится выстраивать коммуникацию с родителями и администрацией.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178040" y="1737360"/>
            <a:ext cx="434340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E2A4A">
                <a:alpha val="15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7406640" y="1847088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E7C7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458200" y="1847088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специалист в учреждении — типичная ситуация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178040" y="3200400"/>
            <a:ext cx="434340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E2A4A">
                <a:alpha val="15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7406640" y="3310128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E7C7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8458200" y="3310128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 выгорания без поддержки коллег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178040" y="4663440"/>
            <a:ext cx="434340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E2A4A">
                <a:alpha val="15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3" name="Text 11"/>
          <p:cNvSpPr/>
          <p:nvPr/>
        </p:nvSpPr>
        <p:spPr>
          <a:xfrm>
            <a:off x="7406640" y="4773168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E7C7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458200" y="4773168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года — стаж, до которого специалист считается молодым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ПАСПОРТ ПРОЕКТА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Ключевые параметры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4F1EA"/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Shape 3"/>
          <p:cNvSpPr/>
          <p:nvPr/>
        </p:nvSpPr>
        <p:spPr>
          <a:xfrm>
            <a:off x="960120" y="2075688"/>
            <a:ext cx="640080" cy="64008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960120" y="207568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🎯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00200" y="2173224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Целевая аудитория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60120" y="2788920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Молодые специалисты (стаж до 3 лет): учителя-логопеды, педагоги-психологи, учителя-дефектологи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263640" y="178308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4F1E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Shape 8"/>
          <p:cNvSpPr/>
          <p:nvPr/>
        </p:nvSpPr>
        <p:spPr>
          <a:xfrm>
            <a:off x="6583680" y="2075688"/>
            <a:ext cx="640080" cy="64008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/>
          <p:nvPr/>
        </p:nvSpPr>
        <p:spPr>
          <a:xfrm>
            <a:off x="6583680" y="207568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🤝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223760" y="2173224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Наставники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583680" y="2820924"/>
            <a:ext cx="461772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Опытные специалисты (стаж от 5 лет), методисты, приглашённые эксперты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40080" y="425196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4F1E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Shape 13"/>
          <p:cNvSpPr/>
          <p:nvPr/>
        </p:nvSpPr>
        <p:spPr>
          <a:xfrm>
            <a:off x="960120" y="4544568"/>
            <a:ext cx="640080" cy="64008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Text 14"/>
          <p:cNvSpPr/>
          <p:nvPr/>
        </p:nvSpPr>
        <p:spPr>
          <a:xfrm>
            <a:off x="960120" y="454456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📅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600200" y="4636008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Срок реализации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960120" y="5301996"/>
            <a:ext cx="4617720" cy="266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Сентябрь 2025 — Май 2026 (учебный год)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263640" y="425196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4F1E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0" name="Shape 18"/>
          <p:cNvSpPr/>
          <p:nvPr/>
        </p:nvSpPr>
        <p:spPr>
          <a:xfrm>
            <a:off x="6583680" y="4544568"/>
            <a:ext cx="640080" cy="64008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1" name="Text 19"/>
          <p:cNvSpPr/>
          <p:nvPr/>
        </p:nvSpPr>
        <p:spPr>
          <a:xfrm>
            <a:off x="6583680" y="454456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🔄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223760" y="4636008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Форма работы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583680" y="5257800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Гибридная: групповые встречи, парное наставничество, супервизии, вебинары, стажировки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FC3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 И ЗАДАЧИ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мы хотим получить в результате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10881360" cy="1234440"/>
          </a:xfrm>
          <a:prstGeom prst="roundRect">
            <a:avLst>
              <a:gd name="adj" fmla="val 6957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914400" y="1691640"/>
            <a:ext cx="103327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Цель:  </a:t>
            </a:r>
            <a:r>
              <a:rPr lang="en-US" sz="2000" dirty="0">
                <a:solidFill>
                  <a:srgbClr val="EA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обеспечить успешную адаптацию и профессиональное становление молодых специалистов, снизить риск их ухода из профессии через систему наставничества и профессионального сообщества.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306324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24325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22960" y="3246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A4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22960" y="3726180"/>
            <a:ext cx="2240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Адаптационная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4277360"/>
            <a:ext cx="2240280" cy="1297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Помочь влиться в коллектив и освоить должностные обязанности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465576" y="306324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24325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/>
          <p:nvPr/>
        </p:nvSpPr>
        <p:spPr>
          <a:xfrm>
            <a:off x="3630168" y="3246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A4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630168" y="3728720"/>
            <a:ext cx="2240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Методическая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630168" y="4361180"/>
            <a:ext cx="22402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Обучить современным методикам диагностики, коррекции и развивающей работы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254496" y="306324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24325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3"/>
          <p:cNvSpPr/>
          <p:nvPr/>
        </p:nvSpPr>
        <p:spPr>
          <a:xfrm>
            <a:off x="6437376" y="3246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A4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345936" y="3728720"/>
            <a:ext cx="2606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Коммуникативная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437376" y="4277360"/>
            <a:ext cx="2240280" cy="1346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Сформировать навыки эффективного общения с родителями и педколлективом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9061704" y="306324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24325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9" name="Text 17"/>
          <p:cNvSpPr/>
          <p:nvPr/>
        </p:nvSpPr>
        <p:spPr>
          <a:xfrm>
            <a:off x="9244584" y="324612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9A4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9244584" y="3726180"/>
            <a:ext cx="2240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Рефлексивная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9244584" y="4361180"/>
            <a:ext cx="22402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Развить навыки самоанализа и потребность в непрерывном самообразовании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ДОРОЖНАЯ КАРТА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Три этапа проекта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960120" y="1783080"/>
            <a:ext cx="10287000" cy="0"/>
          </a:xfrm>
          <a:prstGeom prst="line">
            <a:avLst/>
          </a:prstGeom>
          <a:noFill/>
          <a:ln w="25400">
            <a:solidFill>
              <a:srgbClr val="6FC3B3"/>
            </a:solidFill>
            <a:prstDash val="dash"/>
          </a:ln>
        </p:spPr>
        <p:txBody>
          <a:bodyPr/>
          <a:lstStyle/>
          <a:p>
            <a:endParaRPr lang="ru-RU"/>
          </a:p>
        </p:txBody>
      </p:sp>
      <p:sp>
        <p:nvSpPr>
          <p:cNvPr id="5" name="Shape 3"/>
          <p:cNvSpPr/>
          <p:nvPr/>
        </p:nvSpPr>
        <p:spPr>
          <a:xfrm>
            <a:off x="2034540" y="1463040"/>
            <a:ext cx="640080" cy="640080"/>
          </a:xfrm>
          <a:prstGeom prst="ellipse">
            <a:avLst/>
          </a:prstGeom>
          <a:solidFill>
            <a:srgbClr val="0E7C7B"/>
          </a:solidFill>
          <a:ln w="38100">
            <a:solidFill>
              <a:srgbClr val="F4F1E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203454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68960" y="2377440"/>
            <a:ext cx="342900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E2A4A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8" name="Text 6"/>
          <p:cNvSpPr/>
          <p:nvPr/>
        </p:nvSpPr>
        <p:spPr>
          <a:xfrm>
            <a:off x="843280" y="26060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СЕНТЯБРЬ 2025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43280" y="3063240"/>
            <a:ext cx="2880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Диагностико-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установочный этап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43280" y="406908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Диагностика дефицитов, формирование наставнических пар, установочный семинар «Мой первый шаг»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783580" y="1463040"/>
            <a:ext cx="640080" cy="640080"/>
          </a:xfrm>
          <a:prstGeom prst="ellipse">
            <a:avLst/>
          </a:prstGeom>
          <a:solidFill>
            <a:srgbClr val="0E7C7B"/>
          </a:solidFill>
          <a:ln w="38100">
            <a:solidFill>
              <a:srgbClr val="F4F1E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" name="Text 10"/>
          <p:cNvSpPr/>
          <p:nvPr/>
        </p:nvSpPr>
        <p:spPr>
          <a:xfrm>
            <a:off x="578358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4318000" y="2377440"/>
            <a:ext cx="342900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E2A4A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Text 12"/>
          <p:cNvSpPr/>
          <p:nvPr/>
        </p:nvSpPr>
        <p:spPr>
          <a:xfrm>
            <a:off x="4592320" y="26060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ОКТЯБРЬ 2025 — АПРЕЛЬ 2026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92320" y="2971800"/>
            <a:ext cx="2880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Основной этап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592320" y="3840479"/>
            <a:ext cx="2880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Блок А «Школа молодого специалиста» + Блок Б «Индивидуальное наставничество»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9532620" y="1463040"/>
            <a:ext cx="640080" cy="640080"/>
          </a:xfrm>
          <a:prstGeom prst="ellipse">
            <a:avLst/>
          </a:prstGeom>
          <a:solidFill>
            <a:srgbClr val="0E7C7B"/>
          </a:solidFill>
          <a:ln w="38100">
            <a:solidFill>
              <a:srgbClr val="F4F1E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8" name="Text 16"/>
          <p:cNvSpPr/>
          <p:nvPr/>
        </p:nvSpPr>
        <p:spPr>
          <a:xfrm>
            <a:off x="953262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8067040" y="2423160"/>
            <a:ext cx="342900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E2A4A">
                <a:alpha val="12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0" name="Text 18"/>
          <p:cNvSpPr/>
          <p:nvPr/>
        </p:nvSpPr>
        <p:spPr>
          <a:xfrm>
            <a:off x="8341360" y="26060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МАЙ 2026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341360" y="3063240"/>
            <a:ext cx="2880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Итогово-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аналитический этап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8341360" y="3977640"/>
            <a:ext cx="2880360" cy="8153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Итоговый форум, повторная диагностика, планирование следующего цикла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1">
            <a:extLst>
              <a:ext uri="{FF2B5EF4-FFF2-40B4-BE49-F238E27FC236}">
                <a16:creationId xmlns:a16="http://schemas.microsoft.com/office/drawing/2014/main" id="{F6E20A4F-4801-CFCA-FBCE-F1725D8495AA}"/>
              </a:ext>
            </a:extLst>
          </p:cNvPr>
          <p:cNvSpPr/>
          <p:nvPr/>
        </p:nvSpPr>
        <p:spPr>
          <a:xfrm>
            <a:off x="6327413" y="2030462"/>
            <a:ext cx="397300" cy="384048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6" name="Shape 11">
            <a:extLst>
              <a:ext uri="{FF2B5EF4-FFF2-40B4-BE49-F238E27FC236}">
                <a16:creationId xmlns:a16="http://schemas.microsoft.com/office/drawing/2014/main" id="{CCA098AE-0B88-A3A3-8F6C-C2436B8A1DFC}"/>
              </a:ext>
            </a:extLst>
          </p:cNvPr>
          <p:cNvSpPr/>
          <p:nvPr/>
        </p:nvSpPr>
        <p:spPr>
          <a:xfrm>
            <a:off x="6330897" y="3410712"/>
            <a:ext cx="397300" cy="384048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81662DC-0DD5-8223-A746-480D52B93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15"/>
            <a:ext cx="60102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99996" y="315"/>
            <a:ext cx="45720" cy="685800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1"/>
          <p:cNvSpPr/>
          <p:nvPr/>
        </p:nvSpPr>
        <p:spPr>
          <a:xfrm>
            <a:off x="6367167" y="452628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 1 · СЕНТЯБРЬ 2025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367167" y="868680"/>
            <a:ext cx="5824833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Диагностико-установочный этап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6367167" y="2029968"/>
            <a:ext cx="32189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724713" y="1986997"/>
            <a:ext cx="5598680" cy="4805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Диагностика профессиональных дефицитов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6751215" y="2414016"/>
            <a:ext cx="536497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Анкетирование и собеседование с наставляемыми для выявления «зон роста» и страхов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367167" y="3401568"/>
            <a:ext cx="32189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751215" y="3438323"/>
            <a:ext cx="53649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Формирование</a:t>
            </a: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9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наставнических</a:t>
            </a: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9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пар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6760359" y="3785616"/>
            <a:ext cx="536497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Закрепление</a:t>
            </a:r>
            <a:r>
              <a:rPr lang="en-US" sz="15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</a:t>
            </a:r>
            <a:r>
              <a:rPr lang="en-US" sz="15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«</a:t>
            </a:r>
            <a:r>
              <a:rPr lang="en-US" sz="150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Наставник</a:t>
            </a:r>
            <a:r>
              <a:rPr lang="en-US" sz="15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</a:t>
            </a:r>
            <a:r>
              <a:rPr lang="en-US" sz="150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Наставляемый</a:t>
            </a:r>
            <a:r>
              <a:rPr lang="en-US" sz="15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 и </a:t>
            </a:r>
            <a:r>
              <a:rPr lang="en-US" sz="150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заключение</a:t>
            </a:r>
            <a:r>
              <a:rPr lang="en-US" sz="15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индивидуальных</a:t>
            </a:r>
            <a:r>
              <a:rPr lang="en-US" sz="15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планов</a:t>
            </a:r>
            <a:r>
              <a:rPr lang="en-US" sz="15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работы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6327413" y="4773168"/>
            <a:ext cx="397300" cy="384048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2"/>
          <p:cNvSpPr/>
          <p:nvPr/>
        </p:nvSpPr>
        <p:spPr>
          <a:xfrm>
            <a:off x="6367167" y="4773168"/>
            <a:ext cx="3219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760359" y="4799076"/>
            <a:ext cx="53649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Установочный семинар «Мой первый шаг»</a:t>
            </a:r>
            <a:endParaRPr lang="en-US" sz="1900" dirty="0"/>
          </a:p>
        </p:txBody>
      </p:sp>
      <p:sp>
        <p:nvSpPr>
          <p:cNvPr id="17" name="Text 14"/>
          <p:cNvSpPr/>
          <p:nvPr/>
        </p:nvSpPr>
        <p:spPr>
          <a:xfrm>
            <a:off x="6751215" y="5157216"/>
            <a:ext cx="536497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Знакомство участников, презентация проекта, правил взаимодействия и дорожной карты на год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 2 · БЛОК А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Школа молодого специалиста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2801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Групповые встречи — 1 раз в месяц, октябрь 2025 — апрель 2026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2670048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Shape 4"/>
          <p:cNvSpPr/>
          <p:nvPr/>
        </p:nvSpPr>
        <p:spPr>
          <a:xfrm>
            <a:off x="804672" y="2020824"/>
            <a:ext cx="1234440" cy="292608"/>
          </a:xfrm>
          <a:prstGeom prst="roundRect">
            <a:avLst>
              <a:gd name="adj" fmla="val 15625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04672" y="2020824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Октябрь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04672" y="2377440"/>
            <a:ext cx="2340864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«От диагноза к маршруту»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04672" y="2921508"/>
            <a:ext cx="2340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Планирование коррекционной работы, ведение документации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438144" y="1874520"/>
            <a:ext cx="2670048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1" name="Shape 9"/>
          <p:cNvSpPr/>
          <p:nvPr/>
        </p:nvSpPr>
        <p:spPr>
          <a:xfrm>
            <a:off x="3602736" y="2020824"/>
            <a:ext cx="1234440" cy="292608"/>
          </a:xfrm>
          <a:prstGeom prst="roundRect">
            <a:avLst>
              <a:gd name="adj" fmla="val 15625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" name="Text 10"/>
          <p:cNvSpPr/>
          <p:nvPr/>
        </p:nvSpPr>
        <p:spPr>
          <a:xfrm>
            <a:off x="3602736" y="2020824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Ноябрь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602736" y="2377440"/>
            <a:ext cx="2340864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«Трудный родитель»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625596" y="2885673"/>
            <a:ext cx="2340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Ролевые игры и кейсы по взаимодействию с законными представителями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36208" y="1874520"/>
            <a:ext cx="2670048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6" name="Shape 14"/>
          <p:cNvSpPr/>
          <p:nvPr/>
        </p:nvSpPr>
        <p:spPr>
          <a:xfrm>
            <a:off x="6400800" y="2020824"/>
            <a:ext cx="1234440" cy="292608"/>
          </a:xfrm>
          <a:prstGeom prst="roundRect">
            <a:avLst>
              <a:gd name="adj" fmla="val 15625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7" name="Text 15"/>
          <p:cNvSpPr/>
          <p:nvPr/>
        </p:nvSpPr>
        <p:spPr>
          <a:xfrm>
            <a:off x="6400800" y="2020824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Декабрь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18504" y="2370026"/>
            <a:ext cx="267004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«Инструменты современного педагога»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18504" y="2921261"/>
            <a:ext cx="2340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Нейропсихологические игры, цифровые платформы и ИКТ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9034272" y="1874520"/>
            <a:ext cx="2670048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1" name="Shape 19"/>
          <p:cNvSpPr/>
          <p:nvPr/>
        </p:nvSpPr>
        <p:spPr>
          <a:xfrm>
            <a:off x="9198864" y="2020824"/>
            <a:ext cx="1234440" cy="292608"/>
          </a:xfrm>
          <a:prstGeom prst="roundRect">
            <a:avLst>
              <a:gd name="adj" fmla="val 15625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2" name="Text 20"/>
          <p:cNvSpPr/>
          <p:nvPr/>
        </p:nvSpPr>
        <p:spPr>
          <a:xfrm>
            <a:off x="9198864" y="2020824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Январь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198864" y="2377440"/>
            <a:ext cx="2340864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«Профилактика выгорания»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198864" y="2995525"/>
            <a:ext cx="2340864" cy="491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Психологическая гостиная с элементами тренинга и супервизии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" y="3913632"/>
            <a:ext cx="2670048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6" name="Shape 24"/>
          <p:cNvSpPr/>
          <p:nvPr/>
        </p:nvSpPr>
        <p:spPr>
          <a:xfrm>
            <a:off x="804672" y="4059936"/>
            <a:ext cx="1234440" cy="292608"/>
          </a:xfrm>
          <a:prstGeom prst="roundRect">
            <a:avLst>
              <a:gd name="adj" fmla="val 15625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27" name="Text 25"/>
          <p:cNvSpPr/>
          <p:nvPr/>
        </p:nvSpPr>
        <p:spPr>
          <a:xfrm>
            <a:off x="804672" y="4059936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Февраль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804672" y="4416552"/>
            <a:ext cx="2340864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«Инклюзивная среда»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04672" y="5029200"/>
            <a:ext cx="2340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Особенности работы с детьми с РАС, ЗПР, ТНР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438144" y="3913632"/>
            <a:ext cx="2670048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" name="Shape 29"/>
          <p:cNvSpPr/>
          <p:nvPr/>
        </p:nvSpPr>
        <p:spPr>
          <a:xfrm>
            <a:off x="3602736" y="4059936"/>
            <a:ext cx="1234440" cy="292608"/>
          </a:xfrm>
          <a:prstGeom prst="roundRect">
            <a:avLst>
              <a:gd name="adj" fmla="val 15625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2" name="Text 30"/>
          <p:cNvSpPr/>
          <p:nvPr/>
        </p:nvSpPr>
        <p:spPr>
          <a:xfrm>
            <a:off x="3602736" y="4059936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Март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3602736" y="4416552"/>
            <a:ext cx="2340864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«Мои первые успехи»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3602736" y="5029200"/>
            <a:ext cx="2340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Конференция: молодые специалисты представляют отчёты о работе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236208" y="3913632"/>
            <a:ext cx="2670048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E2A4A">
                <a:alpha val="1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6" name="Shape 34"/>
          <p:cNvSpPr/>
          <p:nvPr/>
        </p:nvSpPr>
        <p:spPr>
          <a:xfrm>
            <a:off x="6400800" y="4059936"/>
            <a:ext cx="1234440" cy="292608"/>
          </a:xfrm>
          <a:prstGeom prst="roundRect">
            <a:avLst>
              <a:gd name="adj" fmla="val 15625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7" name="Text 35"/>
          <p:cNvSpPr/>
          <p:nvPr/>
        </p:nvSpPr>
        <p:spPr>
          <a:xfrm>
            <a:off x="6400800" y="4059936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Апрель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6400800" y="4416552"/>
            <a:ext cx="2340864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Ярмарка методических идей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00800" y="5029200"/>
            <a:ext cx="23408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авторских пособий и наработок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77053" y="457200"/>
            <a:ext cx="18211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 2 · БЛОК Б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77053" y="868680"/>
            <a:ext cx="3619541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Индивидуальное</a:t>
            </a:r>
            <a:endParaRPr lang="en-US" sz="3600" dirty="0"/>
          </a:p>
          <a:p>
            <a:pPr marL="0" indent="0">
              <a:buNone/>
            </a:pPr>
            <a:r>
              <a:rPr lang="en-US" sz="32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наставничество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477053" y="2057400"/>
            <a:ext cx="30281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течение всего учебного года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77053" y="2758440"/>
            <a:ext cx="54864" cy="99441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4"/>
          <p:cNvSpPr/>
          <p:nvPr/>
        </p:nvSpPr>
        <p:spPr>
          <a:xfrm>
            <a:off x="588264" y="2697480"/>
            <a:ext cx="3619541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Взаимопосещение занятий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588264" y="3063240"/>
            <a:ext cx="520755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Наставник посещает занятия наставляемого и наоборот с последующим анализом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477053" y="3886200"/>
            <a:ext cx="54864" cy="99441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Text 7"/>
          <p:cNvSpPr/>
          <p:nvPr/>
        </p:nvSpPr>
        <p:spPr>
          <a:xfrm>
            <a:off x="588264" y="3840480"/>
            <a:ext cx="388928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Консультации «Точка опоры»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588264" y="4206240"/>
            <a:ext cx="5908589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Еженедельные онлайн- или очные встречи для решения текущих вопросов: оформление заключений, подготовка к ПМПК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477053" y="5013960"/>
            <a:ext cx="54864" cy="994410"/>
          </a:xfrm>
          <a:prstGeom prst="rect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" name="Text 10"/>
          <p:cNvSpPr/>
          <p:nvPr/>
        </p:nvSpPr>
        <p:spPr>
          <a:xfrm>
            <a:off x="588264" y="4983480"/>
            <a:ext cx="504295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Совместное проектирование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588264" y="5349240"/>
            <a:ext cx="5740949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Помощь в разработке </a:t>
            </a:r>
            <a:r>
              <a:rPr lang="ru-RU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рабочих</a:t>
            </a:r>
            <a:r>
              <a:rPr lang="en-US" sz="16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программ и конспектов занятий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-132629" y="645795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B0816CE-EAC5-1E16-36A4-E9FF7B289E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00" r="17500"/>
          <a:stretch>
            <a:fillRect/>
          </a:stretch>
        </p:blipFill>
        <p:spPr>
          <a:xfrm>
            <a:off x="6568440" y="0"/>
            <a:ext cx="56235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FC3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 3 · МАЙ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Итогово-аналитический этап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3429000" cy="3383280"/>
          </a:xfrm>
          <a:prstGeom prst="roundRect">
            <a:avLst>
              <a:gd name="adj" fmla="val 2162"/>
            </a:avLst>
          </a:prstGeom>
          <a:solidFill>
            <a:srgbClr val="24325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Shape 3"/>
          <p:cNvSpPr/>
          <p:nvPr/>
        </p:nvSpPr>
        <p:spPr>
          <a:xfrm>
            <a:off x="914400" y="2377440"/>
            <a:ext cx="685800" cy="685800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6" name="Text 4"/>
          <p:cNvSpPr/>
          <p:nvPr/>
        </p:nvSpPr>
        <p:spPr>
          <a:xfrm>
            <a:off x="914400" y="237744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🏆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845820" y="3131820"/>
            <a:ext cx="2880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Итоговый форум «Мост в профессию»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45820" y="4000500"/>
            <a:ext cx="29337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Подведение итогов года, защита портфолио молодых специалистов, награждение лучших наставнических пар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389120" y="2103120"/>
            <a:ext cx="3429000" cy="3383280"/>
          </a:xfrm>
          <a:prstGeom prst="roundRect">
            <a:avLst>
              <a:gd name="adj" fmla="val 2162"/>
            </a:avLst>
          </a:prstGeom>
          <a:solidFill>
            <a:srgbClr val="24325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" name="Shape 8"/>
          <p:cNvSpPr/>
          <p:nvPr/>
        </p:nvSpPr>
        <p:spPr>
          <a:xfrm>
            <a:off x="4663440" y="2377440"/>
            <a:ext cx="685800" cy="685800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/>
          <p:nvPr/>
        </p:nvSpPr>
        <p:spPr>
          <a:xfrm>
            <a:off x="4663440" y="237744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📊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594860" y="3131820"/>
            <a:ext cx="2880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Диагностика результатов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594860" y="4000500"/>
            <a:ext cx="2880360" cy="899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Повторное анкетирование для оценки динамики профессионального роста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138160" y="2103120"/>
            <a:ext cx="3429000" cy="3383280"/>
          </a:xfrm>
          <a:prstGeom prst="roundRect">
            <a:avLst>
              <a:gd name="adj" fmla="val 2162"/>
            </a:avLst>
          </a:prstGeom>
          <a:solidFill>
            <a:srgbClr val="24325A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Shape 13"/>
          <p:cNvSpPr/>
          <p:nvPr/>
        </p:nvSpPr>
        <p:spPr>
          <a:xfrm>
            <a:off x="8412480" y="2377440"/>
            <a:ext cx="685800" cy="685800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6" name="Text 14"/>
          <p:cNvSpPr/>
          <p:nvPr/>
        </p:nvSpPr>
        <p:spPr>
          <a:xfrm>
            <a:off x="8412480" y="237744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🗓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8343900" y="3131820"/>
            <a:ext cx="2880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Планирование на следующий год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343900" y="4023360"/>
            <a:ext cx="2880360" cy="929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Определение состава участников на новый цикл (2026–2027)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677</Words>
  <Application>Microsoft Office PowerPoint</Application>
  <PresentationFormat>Широкоэкранный</PresentationFormat>
  <Paragraphs>161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Max Shramko</cp:lastModifiedBy>
  <cp:revision>5</cp:revision>
  <dcterms:created xsi:type="dcterms:W3CDTF">2026-07-17T15:05:54Z</dcterms:created>
  <dcterms:modified xsi:type="dcterms:W3CDTF">2026-07-22T11:52:39Z</dcterms:modified>
</cp:coreProperties>
</file>