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2602" y="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27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296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327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983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182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8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69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092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945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50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8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DA69E-FE4D-49FE-A05D-524941D1B62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6AF17-15AF-4737-9564-B439A594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1524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04800" y="3048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09600" y="6096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066800" y="10668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02640" y="1568624"/>
            <a:ext cx="622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Сигналы в поведении ребенка,</a:t>
            </a:r>
            <a:br>
              <a:rPr lang="ru-RU" sz="2000" dirty="0"/>
            </a:br>
            <a:r>
              <a:rPr lang="ru-RU" sz="2000" dirty="0"/>
              <a:t>на которые следует обратить внимание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2160" y="2207985"/>
            <a:ext cx="6837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/>
              <a:t>Сочетание нескольких сигналов, сохраняющихся две недели </a:t>
            </a:r>
            <a:br>
              <a:rPr lang="ru-RU" sz="1600" b="1" i="1" dirty="0"/>
            </a:br>
            <a:r>
              <a:rPr lang="ru-RU" sz="1600" b="1" i="1" dirty="0"/>
              <a:t>и дольше - повод для беспокойства.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1524000" y="15240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-14520" y="6950060"/>
            <a:ext cx="6862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/>
              <a:t>Если есть опасения, обратитесь к специалисту, это поможет оценить</a:t>
            </a:r>
          </a:p>
          <a:p>
            <a:pPr algn="ctr"/>
            <a:r>
              <a:rPr lang="ru-RU" sz="1400" dirty="0"/>
              <a:t> состояние ребенка и понять, как выстроить доверительную беседу.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53053" y="7473280"/>
            <a:ext cx="4805866" cy="205044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/>
          <p:cNvGrpSpPr/>
          <p:nvPr/>
        </p:nvGrpSpPr>
        <p:grpSpPr>
          <a:xfrm>
            <a:off x="232792" y="2864768"/>
            <a:ext cx="3124200" cy="1658218"/>
            <a:chOff x="156592" y="2864768"/>
            <a:chExt cx="3124200" cy="1658218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56592" y="2864768"/>
              <a:ext cx="3124200" cy="16582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50032" y="2952900"/>
              <a:ext cx="13373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/>
                <a:t>поведение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69854" y="3309602"/>
              <a:ext cx="2960837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/>
                <a:t>изменение привычного поведения</a:t>
              </a:r>
              <a:r>
                <a:rPr lang="ru-RU" sz="1200" dirty="0"/>
                <a:t>: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уход за внешним видом, гигиена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﻿прогулы школы, секций 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уходы из дома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потеря/усиление аппетита</a:t>
              </a: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206692" y="4725855"/>
            <a:ext cx="3124200" cy="1863963"/>
            <a:chOff x="3558846" y="2828474"/>
            <a:chExt cx="3124200" cy="1694512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3558846" y="2828474"/>
              <a:ext cx="3124200" cy="1694512"/>
              <a:chOff x="3558846" y="3283859"/>
              <a:chExt cx="3124200" cy="1694512"/>
            </a:xfrm>
          </p:grpSpPr>
          <p:sp>
            <p:nvSpPr>
              <p:cNvPr id="61" name="Скругленный прямоугольник 60"/>
              <p:cNvSpPr/>
              <p:nvPr/>
            </p:nvSpPr>
            <p:spPr>
              <a:xfrm>
                <a:off x="3558846" y="3320153"/>
                <a:ext cx="3124200" cy="1658218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4668727" y="3283859"/>
                <a:ext cx="90443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i="1" dirty="0"/>
                  <a:t>эмоции</a:t>
                </a:r>
              </a:p>
            </p:txBody>
          </p:sp>
        </p:grpSp>
        <p:sp>
          <p:nvSpPr>
            <p:cNvPr id="20" name="Прямоугольник 19"/>
            <p:cNvSpPr/>
            <p:nvPr/>
          </p:nvSpPr>
          <p:spPr>
            <a:xfrm>
              <a:off x="3698208" y="3072185"/>
              <a:ext cx="2942838" cy="14269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безразличие, апатия, подавленное настроение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чрезмерный страх возможного наказания и отвержения взрослыми </a:t>
              </a:r>
              <a:br>
                <a:rPr lang="ru-RU" sz="1200" dirty="0"/>
              </a:br>
              <a:r>
                <a:rPr lang="ru-RU" sz="1200" dirty="0"/>
                <a:t>и сверстниками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отсутствие интереса даже к тому, </a:t>
              </a:r>
              <a:br>
                <a:rPr lang="ru-RU" sz="1200" dirty="0"/>
              </a:br>
              <a:r>
                <a:rPr lang="ru-RU" sz="1200" dirty="0"/>
                <a:t>что ранее его вызывало</a:t>
              </a:r>
            </a:p>
            <a:p>
              <a:pPr marL="180975" indent="-180975">
                <a:buFont typeface="Wingdings" panose="05000000000000000000" pitchFamily="2" charset="2"/>
                <a:buChar char="ü"/>
              </a:pPr>
              <a:r>
                <a:rPr lang="ru-RU" sz="1200" dirty="0"/>
                <a:t>страх перед одиночеством</a:t>
              </a:r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3501008" y="2855009"/>
            <a:ext cx="3124200" cy="1658218"/>
            <a:chOff x="143065" y="4785647"/>
            <a:chExt cx="3124200" cy="1658218"/>
          </a:xfrm>
        </p:grpSpPr>
        <p:sp>
          <p:nvSpPr>
            <p:cNvPr id="59" name="Скругленный прямоугольник 58"/>
            <p:cNvSpPr/>
            <p:nvPr/>
          </p:nvSpPr>
          <p:spPr>
            <a:xfrm>
              <a:off x="143065" y="4785647"/>
              <a:ext cx="3124200" cy="1658218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73131" y="4888332"/>
              <a:ext cx="8556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i="1" dirty="0"/>
                <a:t>мысли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15073" y="5227454"/>
              <a:ext cx="300469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200" dirty="0"/>
                <a:t>негативное отношение к себе и/или</a:t>
              </a:r>
              <a:br>
                <a:rPr lang="ru-RU" sz="1200" dirty="0"/>
              </a:br>
              <a:r>
                <a:rPr lang="ru-RU" sz="1200" dirty="0"/>
                <a:t>к миру </a:t>
              </a:r>
              <a:r>
                <a:rPr lang="ru-RU" sz="1100" b="1" dirty="0"/>
                <a:t>("я - плохой", "мир - враждебный")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200" dirty="0"/>
                <a:t>фиксация, зацикленность на проблеме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200" dirty="0"/>
                <a:t>наличие суицидальных мыслей, намерений, планов</a:t>
              </a:r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3501008" y="4758462"/>
            <a:ext cx="3124200" cy="1832517"/>
            <a:chOff x="3579485" y="4778330"/>
            <a:chExt cx="3124200" cy="1832517"/>
          </a:xfrm>
        </p:grpSpPr>
        <p:grpSp>
          <p:nvGrpSpPr>
            <p:cNvPr id="56" name="Группа 55"/>
            <p:cNvGrpSpPr/>
            <p:nvPr/>
          </p:nvGrpSpPr>
          <p:grpSpPr>
            <a:xfrm>
              <a:off x="3579485" y="4778330"/>
              <a:ext cx="3124200" cy="1832517"/>
              <a:chOff x="3581400" y="5561119"/>
              <a:chExt cx="3124200" cy="1832517"/>
            </a:xfrm>
          </p:grpSpPr>
          <p:sp>
            <p:nvSpPr>
              <p:cNvPr id="57" name="Скругленный прямоугольник 56"/>
              <p:cNvSpPr/>
              <p:nvPr/>
            </p:nvSpPr>
            <p:spPr>
              <a:xfrm>
                <a:off x="3581400" y="5568436"/>
                <a:ext cx="3124200" cy="182520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4640583" y="5561119"/>
                <a:ext cx="107210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i="1" dirty="0"/>
                  <a:t>общение</a:t>
                </a:r>
              </a:p>
            </p:txBody>
          </p:sp>
        </p:grpSp>
        <p:sp>
          <p:nvSpPr>
            <p:cNvPr id="24" name="Прямоугольник 23"/>
            <p:cNvSpPr/>
            <p:nvPr/>
          </p:nvSpPr>
          <p:spPr>
            <a:xfrm>
              <a:off x="3723501" y="5044876"/>
              <a:ext cx="2932688" cy="1508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избегание общения с близкими или зацикленность на постоянном общении 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наличие затяжных конфликтов в семье и/или среди сверстников 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травля в школьном коллективе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ru-RU" sz="1150" dirty="0"/>
                <a:t>высказывания о смерти в разных вариациях (шутки, размышления, переживания...)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35496" y="7473280"/>
            <a:ext cx="1913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Куда обратиться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46055" y="7761312"/>
            <a:ext cx="459511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246- 20-55 </a:t>
            </a:r>
            <a:r>
              <a:rPr lang="ru-RU" sz="1200" dirty="0"/>
              <a:t>- ЦППМСП Московского района;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409-88-55 - </a:t>
            </a:r>
            <a:r>
              <a:rPr lang="ru-RU" sz="1200" dirty="0"/>
              <a:t>Центр социальной помощи семье и детям Московского района;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234-43-84 -</a:t>
            </a:r>
            <a:r>
              <a:rPr lang="ru-RU" sz="1200" dirty="0"/>
              <a:t> Кабинет медико-психологической помощи СПб ГКУЗ ЦВЛ «Детская психиатрия» имени С.С. Мнухина</a:t>
            </a:r>
          </a:p>
          <a:p>
            <a:endParaRPr lang="ru-RU" sz="1200" dirty="0"/>
          </a:p>
          <a:p>
            <a:r>
              <a:rPr lang="ru-RU" sz="1200" b="1" dirty="0"/>
              <a:t>Телефоны доверия для детей, подростков и их родителей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124, 8-800-2000-122</a:t>
            </a:r>
            <a:r>
              <a:rPr lang="ru-RU" sz="1200" dirty="0"/>
              <a:t>  Единый общероссийский телефон доверия</a:t>
            </a:r>
          </a:p>
          <a:p>
            <a:r>
              <a:rPr lang="ru-RU" sz="1200" b="1" dirty="0">
                <a:solidFill>
                  <a:schemeClr val="accent2">
                    <a:lumMod val="75000"/>
                  </a:schemeClr>
                </a:solidFill>
              </a:rPr>
              <a:t>576-10-10</a:t>
            </a:r>
            <a:r>
              <a:rPr lang="ru-RU" sz="1200" dirty="0"/>
              <a:t> СПб ГКУЗ ЦВЛ «Детская психиатрия» им. С.С. Мнухина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-14520" y="6563598"/>
            <a:ext cx="68623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/>
              <a:t>Представлены наиболее типичные сигналы, возможны индивидуальные различия 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315000" y="1165457"/>
            <a:ext cx="6228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Родители, будьте внимательны!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157192" y="7761472"/>
            <a:ext cx="1440000" cy="1440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6F48EF-F4B3-2135-8C19-34F49484E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7538" r="-4972"/>
          <a:stretch>
            <a:fillRect/>
          </a:stretch>
        </p:blipFill>
        <p:spPr>
          <a:xfrm>
            <a:off x="5138886" y="7747173"/>
            <a:ext cx="1607379" cy="145044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6F40202-67B9-4F6D-AF1C-B7DA1B28B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75" y="-8086"/>
            <a:ext cx="1221397" cy="977118"/>
          </a:xfrm>
          <a:prstGeom prst="rect">
            <a:avLst/>
          </a:prstGeom>
        </p:spPr>
      </p:pic>
      <p:sp>
        <p:nvSpPr>
          <p:cNvPr id="42" name="Rectangle 4">
            <a:extLst>
              <a:ext uri="{FF2B5EF4-FFF2-40B4-BE49-F238E27FC236}">
                <a16:creationId xmlns:a16="http://schemas.microsoft.com/office/drawing/2014/main" id="{A048E9F6-1F6D-4C90-BFDF-303BB82EE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9935" y="340449"/>
            <a:ext cx="48581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dirty="0"/>
              <a:t>Государственное бюджетное учреждение </a:t>
            </a:r>
          </a:p>
          <a:p>
            <a:pPr algn="ctr"/>
            <a:r>
              <a:rPr lang="ru-RU" sz="1200" dirty="0"/>
              <a:t>центр психолого-педагогической, медицинской и социальной помощи </a:t>
            </a:r>
          </a:p>
          <a:p>
            <a:pPr algn="ctr"/>
            <a:r>
              <a:rPr lang="ru-RU" sz="1200" dirty="0"/>
              <a:t>Московского района Санкт-Петербурга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13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267</Words>
  <Application>Microsoft Office PowerPoint</Application>
  <PresentationFormat>Лист A4 (210x297 мм)</PresentationFormat>
  <Paragraphs>37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Кабинет профессий</dc:creator>
  <cp:lastModifiedBy>user</cp:lastModifiedBy>
  <cp:revision>30</cp:revision>
  <cp:lastPrinted>2026-02-24T10:05:36Z</cp:lastPrinted>
  <dcterms:created xsi:type="dcterms:W3CDTF">2026-02-24T08:23:42Z</dcterms:created>
  <dcterms:modified xsi:type="dcterms:W3CDTF">2026-09-09T09:52:19Z</dcterms:modified>
</cp:coreProperties>
</file>