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2746" y="26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275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296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327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98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182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38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169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092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45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50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389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DA69E-FE4D-49FE-A05D-524941D1B62B}" type="datetimeFigureOut">
              <a:rPr lang="ru-RU" smtClean="0"/>
              <a:t>31.07.2026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1524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3048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09600" y="6096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066800" y="10668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5031" y="1028968"/>
            <a:ext cx="622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Как не стать жертвой мошенников?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-28856" y="1696350"/>
            <a:ext cx="6837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Тебя точно обманывают, если </a:t>
            </a: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1524000" y="15240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47410" y="7976584"/>
            <a:ext cx="6209117" cy="178852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7" name="Группа 76"/>
          <p:cNvGrpSpPr/>
          <p:nvPr/>
        </p:nvGrpSpPr>
        <p:grpSpPr>
          <a:xfrm>
            <a:off x="114482" y="2087975"/>
            <a:ext cx="3174300" cy="1586867"/>
            <a:chOff x="106492" y="2864768"/>
            <a:chExt cx="3174300" cy="1658218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156592" y="2864768"/>
              <a:ext cx="3124200" cy="1658218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06492" y="2943494"/>
              <a:ext cx="312419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1200" b="1" i="1" dirty="0"/>
                <a:t>Обналичивание Пушкинской карты: </a:t>
              </a:r>
              <a:r>
                <a:rPr lang="ru-RU" sz="1200" dirty="0"/>
                <a:t>предлагают продать им твою Пушкинскую карту;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1200" b="1" i="1" dirty="0"/>
                <a:t>Телефонные звонки: </a:t>
              </a:r>
              <a:r>
                <a:rPr lang="ru-RU" sz="1200" dirty="0"/>
                <a:t>просят отправить смс или провести банковскую операцию;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1200" b="1" i="1" dirty="0"/>
                <a:t>Вредоносные ссылки: </a:t>
              </a:r>
              <a:r>
                <a:rPr lang="ru-RU" sz="1200" dirty="0"/>
                <a:t>советуют перейти по ссылке</a:t>
              </a: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426493" y="4040283"/>
            <a:ext cx="6033410" cy="1296218"/>
            <a:chOff x="3558846" y="2828474"/>
            <a:chExt cx="3124200" cy="1404948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3558846" y="2828474"/>
              <a:ext cx="3124200" cy="1301783"/>
              <a:chOff x="3558846" y="3283859"/>
              <a:chExt cx="3124200" cy="1301783"/>
            </a:xfrm>
          </p:grpSpPr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3558846" y="3320153"/>
                <a:ext cx="3124200" cy="126548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668727" y="3283859"/>
                <a:ext cx="904437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sz="1600" b="1" i="1" dirty="0"/>
              </a:p>
            </p:txBody>
          </p:sp>
        </p:grpSp>
        <p:sp>
          <p:nvSpPr>
            <p:cNvPr id="20" name="Прямоугольник 19"/>
            <p:cNvSpPr/>
            <p:nvPr/>
          </p:nvSpPr>
          <p:spPr>
            <a:xfrm>
              <a:off x="3599392" y="2891507"/>
              <a:ext cx="2999992" cy="1341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400" dirty="0"/>
                <a:t>! Остановись при просьбе ввести банковские данные. Останови общение</a:t>
              </a:r>
            </a:p>
            <a:p>
              <a:pPr algn="just"/>
              <a:r>
                <a:rPr lang="ru-RU" sz="1400" dirty="0"/>
                <a:t>! Проверяй каждое подозрительное сообщение самостоятельно</a:t>
              </a:r>
            </a:p>
            <a:p>
              <a:pPr algn="just"/>
              <a:r>
                <a:rPr lang="ru-RU" sz="1400" dirty="0"/>
                <a:t>! Всегда обращайся к взрослым при возникновении проблем</a:t>
              </a:r>
            </a:p>
            <a:p>
              <a:r>
                <a:rPr lang="ru-RU" sz="1400" dirty="0"/>
                <a:t> ! Используй двухфакторную аутентификацию везде, где это возможно</a:t>
              </a: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3426960" y="2047737"/>
            <a:ext cx="3124200" cy="1627105"/>
            <a:chOff x="143065" y="4785647"/>
            <a:chExt cx="3124200" cy="1658218"/>
          </a:xfrm>
        </p:grpSpPr>
        <p:sp>
          <p:nvSpPr>
            <p:cNvPr id="59" name="Скругленный прямоугольник 58"/>
            <p:cNvSpPr/>
            <p:nvPr/>
          </p:nvSpPr>
          <p:spPr>
            <a:xfrm>
              <a:off x="143065" y="4785647"/>
              <a:ext cx="3124200" cy="1658218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43065" y="4958030"/>
              <a:ext cx="307670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1200" b="1" dirty="0"/>
                <a:t>Запугивание: </a:t>
              </a:r>
              <a:r>
                <a:rPr lang="ru-RU" sz="1200" dirty="0"/>
                <a:t>присылают сообщение о проблемах с деньгами или угрожают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1200" b="1" dirty="0"/>
                <a:t>Фальшивые конкурсы: </a:t>
              </a:r>
              <a:r>
                <a:rPr lang="ru-RU" sz="1200" dirty="0"/>
                <a:t>обещают призы за просмотр роликов или игру; </a:t>
              </a:r>
            </a:p>
            <a:p>
              <a:pPr marL="171450" indent="-171450" algn="just">
                <a:buFont typeface="Wingdings" panose="05000000000000000000" pitchFamily="2" charset="2"/>
                <a:buChar char="ü"/>
              </a:pPr>
              <a:r>
                <a:rPr lang="ru-RU" sz="1200" b="1" dirty="0"/>
                <a:t>Онлайн-игры: </a:t>
              </a:r>
              <a:r>
                <a:rPr lang="ru-RU" sz="1200" dirty="0"/>
                <a:t>требуют прислать данные карты, чтобы повысить уровень в игре</a:t>
              </a: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426493" y="5487298"/>
            <a:ext cx="6077170" cy="2346476"/>
            <a:chOff x="3579485" y="4785647"/>
            <a:chExt cx="3124200" cy="1978413"/>
          </a:xfrm>
        </p:grpSpPr>
        <p:grpSp>
          <p:nvGrpSpPr>
            <p:cNvPr id="56" name="Группа 55"/>
            <p:cNvGrpSpPr/>
            <p:nvPr/>
          </p:nvGrpSpPr>
          <p:grpSpPr>
            <a:xfrm>
              <a:off x="3579485" y="4785647"/>
              <a:ext cx="3124200" cy="1825200"/>
              <a:chOff x="3581400" y="5568436"/>
              <a:chExt cx="3124200" cy="1825200"/>
            </a:xfrm>
          </p:grpSpPr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3581400" y="5568436"/>
                <a:ext cx="3124200" cy="18252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3720675" y="5617474"/>
                <a:ext cx="2812181" cy="210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i="1" dirty="0" err="1"/>
                  <a:t>Челленджи</a:t>
                </a:r>
                <a:r>
                  <a:rPr lang="ru-RU" sz="1600" b="1" i="1" dirty="0"/>
                  <a:t> с личными вредоносными последствиями</a:t>
                </a:r>
              </a:p>
            </p:txBody>
          </p:sp>
        </p:grpSp>
        <p:sp>
          <p:nvSpPr>
            <p:cNvPr id="24" name="Прямоугольник 23"/>
            <p:cNvSpPr/>
            <p:nvPr/>
          </p:nvSpPr>
          <p:spPr>
            <a:xfrm>
              <a:off x="3723501" y="5044876"/>
              <a:ext cx="2932688" cy="171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endParaRPr lang="ru-RU" sz="1150" dirty="0"/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150" dirty="0"/>
                <a:t>Употребление острого перчика чили или напитка с ментолом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150" dirty="0"/>
                <a:t>Разведение огня дома, в школе или на улице рядом со строениями 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150" dirty="0"/>
                <a:t>Приостановка дыхания, сдавливание горла себе или другому человеку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150" dirty="0"/>
                <a:t>Нанесение незнакомых косметических средств 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150" dirty="0"/>
                <a:t>Вдыхание, проглатывание или употребление другим способом лекарственных препаратов без назначения врача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150" dirty="0"/>
                <a:t>Покупка или продажа криптовалюты, сдача в аренду своего </a:t>
              </a:r>
              <a:r>
                <a:rPr lang="ru-RU" sz="1150" dirty="0" err="1"/>
                <a:t>криптокошелька</a:t>
              </a:r>
              <a:r>
                <a:rPr lang="ru-RU" sz="1150" dirty="0"/>
                <a:t> или передача его данных других людям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ru-RU" sz="1150" dirty="0"/>
            </a:p>
            <a:p>
              <a:pPr marL="171450" indent="-171450">
                <a:buFont typeface="Wingdings" panose="05000000000000000000" pitchFamily="2" charset="2"/>
                <a:buChar char="ü"/>
              </a:pPr>
              <a:endParaRPr lang="ru-RU" sz="1150" dirty="0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89261" y="7996125"/>
            <a:ext cx="1913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Куда обратиться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59778" y="8262205"/>
            <a:ext cx="57717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573-21-81 </a:t>
            </a:r>
            <a:r>
              <a:rPr lang="ru-RU" sz="1200" dirty="0"/>
              <a:t>Телефон доверия ГУ МВД России по Санкт-Петербургу  и Ленинградской области;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102, 112  </a:t>
            </a:r>
            <a:r>
              <a:rPr lang="ru-RU" sz="1200" dirty="0"/>
              <a:t>Служба полиции</a:t>
            </a:r>
          </a:p>
          <a:p>
            <a:r>
              <a:rPr lang="ru-RU" sz="1200" b="1" dirty="0"/>
              <a:t>Телефоны доверия для детей, подростков и их родителей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124, 8-800-2000-122</a:t>
            </a:r>
            <a:r>
              <a:rPr lang="ru-RU" sz="1200" dirty="0"/>
              <a:t>  Единый общероссийский телефон доверия (служба предназначена для экстренной психологической помощи детям и родителям по любым вопросам)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45720" y="7672795"/>
            <a:ext cx="68623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/>
              <a:t>Представлены наиболее типичные ситуации, возможны и другие варианты 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231903" y="1413183"/>
            <a:ext cx="622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Будьте бдительны!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6F40202-67B9-4F6D-AF1C-B7DA1B28B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5" y="-8086"/>
            <a:ext cx="1221397" cy="977118"/>
          </a:xfrm>
          <a:prstGeom prst="rect">
            <a:avLst/>
          </a:prstGeom>
        </p:spPr>
      </p:pic>
      <p:sp>
        <p:nvSpPr>
          <p:cNvPr id="42" name="Rectangle 4">
            <a:extLst>
              <a:ext uri="{FF2B5EF4-FFF2-40B4-BE49-F238E27FC236}">
                <a16:creationId xmlns:a16="http://schemas.microsoft.com/office/drawing/2014/main" id="{A048E9F6-1F6D-4C90-BFDF-303BB82EE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935" y="340449"/>
            <a:ext cx="48581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200" dirty="0"/>
              <a:t>Государственное бюджетное учреждение </a:t>
            </a:r>
          </a:p>
          <a:p>
            <a:pPr algn="ctr"/>
            <a:r>
              <a:rPr lang="ru-RU" sz="1200" dirty="0"/>
              <a:t>центр психолого-педагогической, медицинской и социальной помощи </a:t>
            </a:r>
          </a:p>
          <a:p>
            <a:pPr algn="ctr"/>
            <a:r>
              <a:rPr lang="ru-RU" sz="1200" dirty="0"/>
              <a:t>Московского района Санкт-Петербурга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1D6A0AE-3130-4080-9161-D6A9C20477E6}"/>
              </a:ext>
            </a:extLst>
          </p:cNvPr>
          <p:cNvSpPr/>
          <p:nvPr/>
        </p:nvSpPr>
        <p:spPr>
          <a:xfrm>
            <a:off x="203507" y="3674842"/>
            <a:ext cx="622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Что нужно делать:</a:t>
            </a:r>
          </a:p>
        </p:txBody>
      </p:sp>
    </p:spTree>
    <p:extLst>
      <p:ext uri="{BB962C8B-B14F-4D97-AF65-F5344CB8AC3E}">
        <p14:creationId xmlns:p14="http://schemas.microsoft.com/office/powerpoint/2010/main" val="42686133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251</Words>
  <Application>Microsoft Office PowerPoint</Application>
  <PresentationFormat>Лист A4 (210x297 мм)</PresentationFormat>
  <Paragraphs>31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Кабинет профессий</dc:creator>
  <cp:lastModifiedBy>user</cp:lastModifiedBy>
  <cp:revision>37</cp:revision>
  <cp:lastPrinted>2026-02-24T10:05:36Z</cp:lastPrinted>
  <dcterms:created xsi:type="dcterms:W3CDTF">2026-02-24T08:23:42Z</dcterms:created>
  <dcterms:modified xsi:type="dcterms:W3CDTF">2026-07-31T09:57:25Z</dcterms:modified>
</cp:coreProperties>
</file>