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5" r:id="rId6"/>
    <p:sldId id="260" r:id="rId7"/>
    <p:sldId id="264" r:id="rId8"/>
    <p:sldId id="296" r:id="rId9"/>
    <p:sldId id="293" r:id="rId10"/>
    <p:sldId id="278" r:id="rId11"/>
    <p:sldId id="290" r:id="rId12"/>
    <p:sldId id="261" r:id="rId13"/>
    <p:sldId id="291" r:id="rId14"/>
    <p:sldId id="277" r:id="rId15"/>
    <p:sldId id="271" r:id="rId16"/>
    <p:sldId id="29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E231-0841-4F5D-BD7A-D7192E766B6E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594E-DB27-4799-8BE4-5C73916CB5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958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E231-0841-4F5D-BD7A-D7192E766B6E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594E-DB27-4799-8BE4-5C73916CB5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776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E231-0841-4F5D-BD7A-D7192E766B6E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594E-DB27-4799-8BE4-5C73916CB5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175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E231-0841-4F5D-BD7A-D7192E766B6E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594E-DB27-4799-8BE4-5C73916CB5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70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E231-0841-4F5D-BD7A-D7192E766B6E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594E-DB27-4799-8BE4-5C73916CB5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20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E231-0841-4F5D-BD7A-D7192E766B6E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594E-DB27-4799-8BE4-5C73916CB5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34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E231-0841-4F5D-BD7A-D7192E766B6E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594E-DB27-4799-8BE4-5C73916CB5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208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E231-0841-4F5D-BD7A-D7192E766B6E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594E-DB27-4799-8BE4-5C73916CB5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500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E231-0841-4F5D-BD7A-D7192E766B6E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594E-DB27-4799-8BE4-5C73916CB5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871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E231-0841-4F5D-BD7A-D7192E766B6E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594E-DB27-4799-8BE4-5C73916CB5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92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E231-0841-4F5D-BD7A-D7192E766B6E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594E-DB27-4799-8BE4-5C73916CB5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139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FE231-0841-4F5D-BD7A-D7192E766B6E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0594E-DB27-4799-8BE4-5C73916CB5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027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Реализация наставнической деятельности через систему работы РМО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9018" y="4350183"/>
            <a:ext cx="9144000" cy="1655762"/>
          </a:xfrm>
        </p:spPr>
        <p:txBody>
          <a:bodyPr/>
          <a:lstStyle/>
          <a:p>
            <a:pPr algn="r"/>
            <a:r>
              <a:rPr lang="ru-RU" b="1" dirty="0"/>
              <a:t>ГБУ ДО ЦППМСП  Московского района СПб </a:t>
            </a:r>
          </a:p>
          <a:p>
            <a:pPr algn="r"/>
            <a:r>
              <a:rPr lang="ru-RU" b="1" dirty="0"/>
              <a:t>Председатель РМО учителей-логопедов ГБОУ</a:t>
            </a:r>
            <a:r>
              <a:rPr lang="ru-RU" b="1" i="1" dirty="0"/>
              <a:t> </a:t>
            </a:r>
          </a:p>
          <a:p>
            <a:pPr algn="r"/>
            <a:r>
              <a:rPr lang="ru-RU" b="1" i="1" dirty="0"/>
              <a:t>Владимирская Татьяна Евгеньевна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5982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553" y="508187"/>
            <a:ext cx="2639564" cy="1197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Прошлое</a:t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Настоящее</a:t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Будущее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6342" y="4137379"/>
            <a:ext cx="4919957" cy="22754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Цепочка наставников</a:t>
            </a:r>
            <a:r>
              <a:rPr lang="ru-RU" dirty="0"/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МО</a:t>
            </a:r>
            <a:r>
              <a:rPr lang="ru-RU" dirty="0" smtClean="0"/>
              <a:t>, </a:t>
            </a:r>
            <a:r>
              <a:rPr lang="ru-RU" dirty="0"/>
              <a:t>связь поколений (Владимирская Татьяна Евгеньевна – ГАДАСИНА ЛИЛИЯ ЯКОВЛЕВНА, Ивановская Ольга Геннадиевна – </a:t>
            </a:r>
            <a:r>
              <a:rPr lang="ru-RU" dirty="0" err="1"/>
              <a:t>Хватцев</a:t>
            </a:r>
            <a:r>
              <a:rPr lang="ru-RU" dirty="0"/>
              <a:t> Михаил Ефимович, основатель логопедических пунктов СПб). </a:t>
            </a:r>
          </a:p>
        </p:txBody>
      </p:sp>
      <p:pic>
        <p:nvPicPr>
          <p:cNvPr id="6" name="Рисунок 5" descr="DSCF1002А.jpg"/>
          <p:cNvPicPr>
            <a:picLocks noChangeAspect="1"/>
          </p:cNvPicPr>
          <p:nvPr/>
        </p:nvPicPr>
        <p:blipFill>
          <a:blip r:embed="rId2" cstate="print"/>
          <a:srcRect l="6410" t="9421" r="10954" b="21364"/>
          <a:stretch>
            <a:fillRect/>
          </a:stretch>
        </p:blipFill>
        <p:spPr>
          <a:xfrm>
            <a:off x="5375754" y="257764"/>
            <a:ext cx="4400045" cy="3510876"/>
          </a:xfrm>
          <a:prstGeom prst="rect">
            <a:avLst/>
          </a:prstGeom>
        </p:spPr>
      </p:pic>
      <p:pic>
        <p:nvPicPr>
          <p:cNvPr id="7" name="Picture 2" descr="F:\17-18\Гадасина\CNuR5Hyht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1010" y="3692257"/>
            <a:ext cx="4220990" cy="3165743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544" y="1955721"/>
            <a:ext cx="3275762" cy="218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931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А.jpg"/>
          <p:cNvPicPr>
            <a:picLocks noChangeAspect="1"/>
          </p:cNvPicPr>
          <p:nvPr/>
        </p:nvPicPr>
        <p:blipFill>
          <a:blip r:embed="rId2" cstate="print"/>
          <a:srcRect t="32418"/>
          <a:stretch>
            <a:fillRect/>
          </a:stretch>
        </p:blipFill>
        <p:spPr>
          <a:xfrm>
            <a:off x="362790" y="433784"/>
            <a:ext cx="5327902" cy="4475906"/>
          </a:xfrm>
          <a:prstGeom prst="rect">
            <a:avLst/>
          </a:prstGeom>
        </p:spPr>
      </p:pic>
      <p:pic>
        <p:nvPicPr>
          <p:cNvPr id="3" name="Picture 2" descr="C:\Users\Татьяна\Desktop\лого МО\2021-2022\рмо 21.09.21\фотки\DSCF0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5534" y="2851414"/>
            <a:ext cx="6195755" cy="383227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500553" y="433783"/>
            <a:ext cx="4757908" cy="264192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Прошлое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Настоящее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Будущее: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изменения, развитие при сохранении традиций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4266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841" y="553113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РМО учителей-логопедов Московского района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424" b="3515"/>
          <a:stretch/>
        </p:blipFill>
        <p:spPr>
          <a:xfrm>
            <a:off x="1585747" y="2053243"/>
            <a:ext cx="9144000" cy="480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242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0" y="365125"/>
            <a:ext cx="4038600" cy="13255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ГУМО</a:t>
            </a:r>
            <a:r>
              <a:rPr lang="ru-RU" sz="3600" b="1" dirty="0"/>
              <a:t> </a:t>
            </a:r>
            <a:r>
              <a:rPr lang="ru-RU" sz="3600" b="1" dirty="0" smtClean="0"/>
              <a:t>учителей-логопедов СПб</a:t>
            </a:r>
            <a:endParaRPr lang="ru-RU" sz="3600" b="1" dirty="0"/>
          </a:p>
        </p:txBody>
      </p:sp>
      <p:pic>
        <p:nvPicPr>
          <p:cNvPr id="3" name="Picture 2" descr="C:\Users\Татьяна\Desktop\лого МО\2021-2022\рмо 21.09.21\IMG-20210910-WA0003.jpg"/>
          <p:cNvPicPr>
            <a:picLocks noChangeAspect="1" noChangeArrowheads="1"/>
          </p:cNvPicPr>
          <p:nvPr/>
        </p:nvPicPr>
        <p:blipFill>
          <a:blip r:embed="rId2" cstate="print"/>
          <a:srcRect l="14803" t="25245" r="34867" b="18573"/>
          <a:stretch>
            <a:fillRect/>
          </a:stretch>
        </p:blipFill>
        <p:spPr bwMode="auto">
          <a:xfrm>
            <a:off x="7171113" y="2808041"/>
            <a:ext cx="4458650" cy="3732823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833" y="1473923"/>
            <a:ext cx="650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4385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767" y="465513"/>
            <a:ext cx="6866313" cy="1313411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РМО и </a:t>
            </a:r>
            <a:r>
              <a:rPr lang="ru-RU" sz="3200" dirty="0" err="1" smtClean="0"/>
              <a:t>ГуМО</a:t>
            </a:r>
            <a:r>
              <a:rPr lang="ru-RU" sz="3200" dirty="0" smtClean="0"/>
              <a:t>. Наставники, ученики. История и Опыт профессии!</a:t>
            </a:r>
            <a:endParaRPr lang="ru-RU" sz="3200" dirty="0"/>
          </a:p>
        </p:txBody>
      </p:sp>
      <p:pic>
        <p:nvPicPr>
          <p:cNvPr id="11266" name="Picture 2" descr="C:\Users\Татьяна\Desktop\лого МО\2021-2022\рмо 21.09.21\5E4A8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871" y="1895771"/>
            <a:ext cx="5929322" cy="4672128"/>
          </a:xfrm>
          <a:prstGeom prst="rect">
            <a:avLst/>
          </a:prstGeom>
          <a:noFill/>
        </p:spPr>
      </p:pic>
      <p:pic>
        <p:nvPicPr>
          <p:cNvPr id="11267" name="Picture 3" descr="C:\Users\Татьяна\Desktop\лого МО\2021-2022\рмо 21.09.21\IMG_20181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5095" y="348666"/>
            <a:ext cx="2515152" cy="3353537"/>
          </a:xfrm>
          <a:prstGeom prst="rect">
            <a:avLst/>
          </a:prstGeom>
          <a:noFill/>
        </p:spPr>
      </p:pic>
      <p:pic>
        <p:nvPicPr>
          <p:cNvPr id="5" name="Picture 2" descr="C:\Users\Татьяна\ФОТО\2019\сент2019\мо17сент19\IMG-20190917-WA0053.jpg"/>
          <p:cNvPicPr>
            <a:picLocks noChangeAspect="1" noChangeArrowheads="1"/>
          </p:cNvPicPr>
          <p:nvPr/>
        </p:nvPicPr>
        <p:blipFill>
          <a:blip r:embed="rId4" cstate="print"/>
          <a:srcRect l="25653" b="8075"/>
          <a:stretch>
            <a:fillRect/>
          </a:stretch>
        </p:blipFill>
        <p:spPr bwMode="auto">
          <a:xfrm>
            <a:off x="9108727" y="2812443"/>
            <a:ext cx="2453961" cy="4045558"/>
          </a:xfrm>
          <a:prstGeom prst="rect">
            <a:avLst/>
          </a:prstGeom>
          <a:noFill/>
        </p:spPr>
      </p:pic>
      <p:pic>
        <p:nvPicPr>
          <p:cNvPr id="6" name="Picture 2" descr="C:\Users\Татьяна\Desktop\лого МО\2021-2022\рмо 21.09.21\фотки\20190521_154132.jpg"/>
          <p:cNvPicPr>
            <a:picLocks noChangeAspect="1" noChangeArrowheads="1"/>
          </p:cNvPicPr>
          <p:nvPr/>
        </p:nvPicPr>
        <p:blipFill rotWithShape="1">
          <a:blip r:embed="rId5" cstate="print"/>
          <a:srcRect l="9137" b="29460"/>
          <a:stretch/>
        </p:blipFill>
        <p:spPr bwMode="auto">
          <a:xfrm>
            <a:off x="6627972" y="4137886"/>
            <a:ext cx="2206975" cy="2284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16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Профессиональный рост через городские  мероприятия</a:t>
            </a:r>
            <a:endParaRPr lang="ru-RU" dirty="0"/>
          </a:p>
        </p:txBody>
      </p:sp>
      <p:pic>
        <p:nvPicPr>
          <p:cNvPr id="3" name="Picture 2" descr="C:\Users\Татьяна\ФОТО\2019\март2019\70лет\20190326_140430.jpg"/>
          <p:cNvPicPr>
            <a:picLocks noChangeAspect="1" noChangeArrowheads="1"/>
          </p:cNvPicPr>
          <p:nvPr/>
        </p:nvPicPr>
        <p:blipFill>
          <a:blip r:embed="rId2" cstate="print"/>
          <a:srcRect t="16739"/>
          <a:stretch>
            <a:fillRect/>
          </a:stretch>
        </p:blipFill>
        <p:spPr bwMode="auto">
          <a:xfrm>
            <a:off x="1862051" y="2405170"/>
            <a:ext cx="3753780" cy="4167078"/>
          </a:xfrm>
          <a:prstGeom prst="rect">
            <a:avLst/>
          </a:prstGeom>
          <a:noFill/>
        </p:spPr>
      </p:pic>
      <p:pic>
        <p:nvPicPr>
          <p:cNvPr id="4" name="Picture 3" descr="C:\Users\Татьяна\Desktop\рмо май 2019\фото за год слайд шоу\IMG-20190517-WA0078.jpg"/>
          <p:cNvPicPr>
            <a:picLocks noChangeAspect="1" noChangeArrowheads="1"/>
          </p:cNvPicPr>
          <p:nvPr/>
        </p:nvPicPr>
        <p:blipFill>
          <a:blip r:embed="rId3" cstate="print"/>
          <a:srcRect l="7813" t="11111" r="14062"/>
          <a:stretch>
            <a:fillRect/>
          </a:stretch>
        </p:blipFill>
        <p:spPr bwMode="auto">
          <a:xfrm>
            <a:off x="6524628" y="1357298"/>
            <a:ext cx="3714776" cy="2377440"/>
          </a:xfrm>
          <a:prstGeom prst="rect">
            <a:avLst/>
          </a:prstGeom>
          <a:noFill/>
        </p:spPr>
      </p:pic>
      <p:pic>
        <p:nvPicPr>
          <p:cNvPr id="5123" name="Picture 3" descr="C:\Users\Татьяна\Desktop\лого МО\2021-2022\рмо 21.09.21\20191030_130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6066" y="3857628"/>
            <a:ext cx="3619494" cy="2714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05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59"/>
          <a:stretch/>
        </p:blipFill>
        <p:spPr>
          <a:xfrm>
            <a:off x="1296785" y="2340233"/>
            <a:ext cx="3524595" cy="34313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1330" y="2512088"/>
            <a:ext cx="4116878" cy="30876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5174" y="2974736"/>
            <a:ext cx="2162361" cy="21623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364"/>
          <a:stretch/>
        </p:blipFill>
        <p:spPr>
          <a:xfrm>
            <a:off x="2286000" y="571500"/>
            <a:ext cx="7620000" cy="100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743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189" y="611966"/>
            <a:ext cx="4714702" cy="560595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Владимирская Татьяна Евгеньевна,  </a:t>
            </a:r>
          </a:p>
          <a:p>
            <a:r>
              <a:rPr lang="ru-RU" dirty="0"/>
              <a:t>учитель-логопед ГБУ ДО ЦППМСП, </a:t>
            </a:r>
          </a:p>
          <a:p>
            <a:r>
              <a:rPr lang="ru-RU" dirty="0" smtClean="0"/>
              <a:t>Председатель РМО учителей-логопедов ГБОУ Московского </a:t>
            </a:r>
            <a:r>
              <a:rPr lang="ru-RU" dirty="0"/>
              <a:t>района с 2017 г </a:t>
            </a:r>
            <a:endParaRPr lang="ru-RU" dirty="0" smtClean="0"/>
          </a:p>
          <a:p>
            <a:r>
              <a:rPr lang="ru-RU" dirty="0"/>
              <a:t>С 1996 г – учитель-логопед </a:t>
            </a:r>
            <a:r>
              <a:rPr lang="ru-RU" dirty="0" err="1"/>
              <a:t>шк</a:t>
            </a:r>
            <a:r>
              <a:rPr lang="ru-RU" dirty="0"/>
              <a:t> № 663 Московского района; с 2000 г –  председатель ШМО учителей-логопедов ГБОУ </a:t>
            </a:r>
            <a:r>
              <a:rPr lang="ru-RU" dirty="0" err="1"/>
              <a:t>шк</a:t>
            </a:r>
            <a:r>
              <a:rPr lang="ru-RU" dirty="0"/>
              <a:t> № </a:t>
            </a:r>
            <a:r>
              <a:rPr lang="ru-RU" dirty="0" smtClean="0"/>
              <a:t>663</a:t>
            </a:r>
            <a:endParaRPr lang="ru-RU" dirty="0"/>
          </a:p>
        </p:txBody>
      </p:sp>
      <p:pic>
        <p:nvPicPr>
          <p:cNvPr id="4" name="Рисунок 3" descr="20180113_131828.jpg"/>
          <p:cNvPicPr>
            <a:picLocks noChangeAspect="1"/>
          </p:cNvPicPr>
          <p:nvPr/>
        </p:nvPicPr>
        <p:blipFill rotWithShape="1">
          <a:blip r:embed="rId2" cstate="print"/>
          <a:srcRect t="21802"/>
          <a:stretch/>
        </p:blipFill>
        <p:spPr>
          <a:xfrm>
            <a:off x="5649958" y="432261"/>
            <a:ext cx="3286148" cy="3449355"/>
          </a:xfrm>
          <a:prstGeom prst="rect">
            <a:avLst/>
          </a:prstGeom>
        </p:spPr>
      </p:pic>
      <p:pic>
        <p:nvPicPr>
          <p:cNvPr id="5" name="Picture 2" descr="C:\Users\Татьяна\Desktop\лого МО\2018-19\рмо 20.11.18\фото\IMG-20181120-WA0005.jpg"/>
          <p:cNvPicPr>
            <a:picLocks noChangeAspect="1" noChangeArrowheads="1"/>
          </p:cNvPicPr>
          <p:nvPr/>
        </p:nvPicPr>
        <p:blipFill>
          <a:blip r:embed="rId3" cstate="print"/>
          <a:srcRect t="13542"/>
          <a:stretch>
            <a:fillRect/>
          </a:stretch>
        </p:blipFill>
        <p:spPr bwMode="auto">
          <a:xfrm>
            <a:off x="8478982" y="2076758"/>
            <a:ext cx="3110692" cy="47812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601313" y="3244334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 2017 г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27131" y="3881616"/>
            <a:ext cx="2274184" cy="756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2003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81516" y="5884699"/>
            <a:ext cx="2202797" cy="7965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2022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78705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826" y="980267"/>
            <a:ext cx="4897581" cy="1325563"/>
          </a:xfrm>
        </p:spPr>
        <p:txBody>
          <a:bodyPr/>
          <a:lstStyle/>
          <a:p>
            <a:r>
              <a:rPr lang="ru-RU" b="1" dirty="0" smtClean="0"/>
              <a:t>Методическое объединение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644" y="2579703"/>
            <a:ext cx="10789920" cy="3937475"/>
          </a:xfrm>
        </p:spPr>
        <p:txBody>
          <a:bodyPr>
            <a:noAutofit/>
          </a:bodyPr>
          <a:lstStyle/>
          <a:p>
            <a:r>
              <a:rPr lang="ru-RU" sz="2400" dirty="0" smtClean="0"/>
              <a:t>«Районное Методическое объединение учителей-логопедов и учителей- дефектологов - </a:t>
            </a:r>
            <a:r>
              <a:rPr lang="ru-RU" sz="2400" b="1" dirty="0" smtClean="0"/>
              <a:t>это профессиональное сообщество специалистов </a:t>
            </a:r>
            <a:r>
              <a:rPr lang="ru-RU" sz="2400" dirty="0" smtClean="0"/>
              <a:t>образовательных учреждений района, объединенное общими ………, направленными на …….»</a:t>
            </a:r>
          </a:p>
          <a:p>
            <a:r>
              <a:rPr lang="ru-RU" sz="2400" b="1" dirty="0" smtClean="0"/>
              <a:t>Общественная организация</a:t>
            </a:r>
          </a:p>
          <a:p>
            <a:r>
              <a:rPr lang="ru-RU" sz="2400" b="1" dirty="0" smtClean="0"/>
              <a:t>Методическое </a:t>
            </a:r>
            <a:r>
              <a:rPr lang="ru-RU" sz="2400" b="1" dirty="0"/>
              <a:t>объединение</a:t>
            </a:r>
            <a:r>
              <a:rPr lang="ru-RU" sz="2400" dirty="0"/>
              <a:t> — традиционно существующее и наиболее распространенное </a:t>
            </a:r>
            <a:r>
              <a:rPr lang="ru-RU" sz="2400" b="1" dirty="0"/>
              <a:t>объединение</a:t>
            </a:r>
            <a:r>
              <a:rPr lang="ru-RU" sz="2400" dirty="0"/>
              <a:t> педагогов одного или нескольких близких профилей </a:t>
            </a:r>
            <a:r>
              <a:rPr lang="ru-RU" sz="2400" dirty="0" smtClean="0"/>
              <a:t>деятельности</a:t>
            </a:r>
          </a:p>
          <a:p>
            <a:r>
              <a:rPr lang="ru-RU" sz="2400" b="1" dirty="0"/>
              <a:t>Методические объединения</a:t>
            </a:r>
            <a:r>
              <a:rPr lang="ru-RU" sz="2400" dirty="0"/>
              <a:t> предметников </a:t>
            </a:r>
            <a:r>
              <a:rPr lang="ru-RU" sz="2400" b="1" dirty="0"/>
              <a:t>нужны</a:t>
            </a:r>
            <a:r>
              <a:rPr lang="ru-RU" sz="2400" dirty="0"/>
              <a:t>, прежде всего, чтобы учителя имели возможность профессионально общаться, обмениваться передовым педагогическим опытом</a:t>
            </a:r>
          </a:p>
        </p:txBody>
      </p:sp>
      <p:pic>
        <p:nvPicPr>
          <p:cNvPr id="4" name="Picture 2" descr="C:\Users\Татьяна\Desktop\лого МО\2021-2022\рмо 21.09.21\r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5955" y="228189"/>
            <a:ext cx="4218243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38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Деятельность РМО в Московском районе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1825625"/>
            <a:ext cx="1093059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</a:t>
            </a:r>
            <a:r>
              <a:rPr lang="ru-RU" b="1" dirty="0" smtClean="0"/>
              <a:t>7 РМО - ГБУ ДО ЦППМСП</a:t>
            </a:r>
          </a:p>
          <a:p>
            <a:r>
              <a:rPr lang="ru-RU" sz="2600" dirty="0" smtClean="0"/>
              <a:t>РМО </a:t>
            </a:r>
            <a:r>
              <a:rPr lang="ru-RU" sz="2600" dirty="0"/>
              <a:t>учителей-логопедов </a:t>
            </a:r>
            <a:r>
              <a:rPr lang="ru-RU" sz="2600" dirty="0" smtClean="0"/>
              <a:t>ГБОУ</a:t>
            </a:r>
          </a:p>
          <a:p>
            <a:r>
              <a:rPr lang="ru-RU" sz="2600" dirty="0" smtClean="0"/>
              <a:t>РМО учителей-логопедов ГБДОУ</a:t>
            </a:r>
            <a:endParaRPr lang="ru-RU" sz="2600" dirty="0" smtClean="0"/>
          </a:p>
          <a:p>
            <a:r>
              <a:rPr lang="ru-RU" sz="2600" dirty="0"/>
              <a:t>РМО </a:t>
            </a:r>
            <a:r>
              <a:rPr lang="ru-RU" sz="2600" dirty="0" smtClean="0"/>
              <a:t>педагогов-психологов ОО</a:t>
            </a:r>
            <a:endParaRPr lang="ru-RU" sz="2600" dirty="0" smtClean="0"/>
          </a:p>
          <a:p>
            <a:r>
              <a:rPr lang="ru-RU" sz="2600" dirty="0"/>
              <a:t>РМО </a:t>
            </a:r>
            <a:r>
              <a:rPr lang="ru-RU" sz="2600" dirty="0" smtClean="0"/>
              <a:t>руководителей школьных служб </a:t>
            </a:r>
            <a:r>
              <a:rPr lang="ru-RU" sz="2600" dirty="0" smtClean="0"/>
              <a:t>здоровья</a:t>
            </a:r>
          </a:p>
          <a:p>
            <a:r>
              <a:rPr lang="ru-RU" sz="2600" dirty="0"/>
              <a:t>РМО </a:t>
            </a:r>
            <a:r>
              <a:rPr lang="ru-RU" sz="2600" dirty="0" smtClean="0"/>
              <a:t>с</a:t>
            </a:r>
            <a:r>
              <a:rPr lang="ru-RU" sz="2600" dirty="0" smtClean="0"/>
              <a:t>оциальных педагогов ОО</a:t>
            </a:r>
            <a:endParaRPr lang="ru-RU" sz="2600" dirty="0" smtClean="0"/>
          </a:p>
          <a:p>
            <a:r>
              <a:rPr lang="ru-RU" sz="2600" dirty="0" smtClean="0"/>
              <a:t>РМО служб </a:t>
            </a:r>
            <a:r>
              <a:rPr lang="ru-RU" sz="2600" dirty="0" smtClean="0"/>
              <a:t>медиации</a:t>
            </a:r>
          </a:p>
          <a:p>
            <a:r>
              <a:rPr lang="ru-RU" sz="2600" dirty="0" smtClean="0"/>
              <a:t>РМО ответственных за </a:t>
            </a:r>
            <a:r>
              <a:rPr lang="ru-RU" sz="2600" dirty="0" err="1" smtClean="0"/>
              <a:t>профориентационную</a:t>
            </a:r>
            <a:r>
              <a:rPr lang="ru-RU" sz="2600" dirty="0" smtClean="0"/>
              <a:t> работу </a:t>
            </a:r>
            <a:endParaRPr lang="ru-RU" sz="2600" dirty="0" smtClean="0"/>
          </a:p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</a:t>
            </a:r>
            <a:r>
              <a:rPr lang="ru-RU" b="1" dirty="0" smtClean="0"/>
              <a:t>Связь с ГУМО. Взаимодействие. Использование рекомендаций.</a:t>
            </a:r>
            <a:endParaRPr lang="ru-RU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697585" y="1690689"/>
            <a:ext cx="4156364" cy="2099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xmlns="" val="155845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5818" y="365125"/>
            <a:ext cx="4287982" cy="1325563"/>
          </a:xfrm>
        </p:spPr>
        <p:txBody>
          <a:bodyPr/>
          <a:lstStyle/>
          <a:p>
            <a:r>
              <a:rPr lang="ru-RU" dirty="0" smtClean="0"/>
              <a:t>Наставничество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47404"/>
            <a:ext cx="5728855" cy="5129559"/>
          </a:xfrm>
        </p:spPr>
        <p:txBody>
          <a:bodyPr>
            <a:normAutofit/>
          </a:bodyPr>
          <a:lstStyle/>
          <a:p>
            <a:r>
              <a:rPr lang="ru-RU" dirty="0"/>
              <a:t>Основа наставничества – передача опыта, накопленных практических знаний; это система «учитель-ученик». Синонимами понятия «наставник» могут являться «помощник», «куратор», «сопровождающий», «УЧИТЕЛЬ». В словаре Ожегова</a:t>
            </a:r>
            <a:r>
              <a:rPr lang="ru-RU" b="1" dirty="0"/>
              <a:t> </a:t>
            </a:r>
            <a:r>
              <a:rPr lang="ru-RU" i="1" dirty="0"/>
              <a:t>наставник</a:t>
            </a:r>
            <a:r>
              <a:rPr lang="ru-RU" dirty="0"/>
              <a:t> – это «учитель и воспитатель, руководитель»; </a:t>
            </a:r>
            <a:r>
              <a:rPr lang="ru-RU" i="1" dirty="0"/>
              <a:t>курировать</a:t>
            </a:r>
            <a:r>
              <a:rPr lang="ru-RU" dirty="0"/>
              <a:t> – «осуществлять наблюдение и помощь». 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4954" y="2408132"/>
            <a:ext cx="4074600" cy="332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0966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922"/>
          </a:xfrm>
        </p:spPr>
        <p:txBody>
          <a:bodyPr/>
          <a:lstStyle/>
          <a:p>
            <a:r>
              <a:rPr lang="ru-RU" dirty="0" smtClean="0"/>
              <a:t>Наставничество в МО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8048"/>
            <a:ext cx="5130338" cy="4768915"/>
          </a:xfrm>
        </p:spPr>
        <p:txBody>
          <a:bodyPr/>
          <a:lstStyle/>
          <a:p>
            <a:r>
              <a:rPr lang="ru-RU" u="sng" dirty="0"/>
              <a:t>Ключевые </a:t>
            </a:r>
            <a:r>
              <a:rPr lang="ru-RU" u="sng" dirty="0" smtClean="0"/>
              <a:t>понятия: </a:t>
            </a:r>
            <a:r>
              <a:rPr lang="ru-RU" dirty="0" smtClean="0"/>
              <a:t>обмен опытом, распространение опыта, взаимодействие, помощь, профессиональный рост, развитие, молодой специалист, опытный работник</a:t>
            </a:r>
          </a:p>
          <a:p>
            <a:r>
              <a:rPr lang="ru-RU" dirty="0" smtClean="0"/>
              <a:t>Гибкость системы наставничества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964" b="10863"/>
          <a:stretch/>
        </p:blipFill>
        <p:spPr>
          <a:xfrm>
            <a:off x="6995141" y="1408048"/>
            <a:ext cx="4080183" cy="265919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35488" y="5073687"/>
            <a:ext cx="3539836" cy="1219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b="1" dirty="0" smtClean="0"/>
              <a:t>Председатель РМО – наставник членов МО</a:t>
            </a:r>
            <a:endParaRPr lang="ru-RU" sz="2900" b="1" dirty="0"/>
          </a:p>
        </p:txBody>
      </p:sp>
    </p:spTree>
    <p:extLst>
      <p:ext uri="{BB962C8B-B14F-4D97-AF65-F5344CB8AC3E}">
        <p14:creationId xmlns:p14="http://schemas.microsoft.com/office/powerpoint/2010/main" xmlns="" val="544423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04" t="5694" r="3303"/>
          <a:stretch/>
        </p:blipFill>
        <p:spPr>
          <a:xfrm>
            <a:off x="1014153" y="754705"/>
            <a:ext cx="9574876" cy="592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311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8836" y="365125"/>
            <a:ext cx="8194964" cy="1325563"/>
          </a:xfrm>
        </p:spPr>
        <p:txBody>
          <a:bodyPr/>
          <a:lstStyle/>
          <a:p>
            <a:r>
              <a:rPr lang="ru-RU" dirty="0" smtClean="0"/>
              <a:t>Важно!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Связь специалистов в профессиональных сообществах должна быть непрерывной; система «учитель-ученик» должна быть «учитель-ученик-учитель», где «ученик» со временем становится </a:t>
            </a:r>
            <a:r>
              <a:rPr lang="ru-RU" dirty="0" smtClean="0"/>
              <a:t>учителем-наставником </a:t>
            </a:r>
            <a:r>
              <a:rPr lang="ru-RU" dirty="0"/>
              <a:t>для другого</a:t>
            </a:r>
            <a:endParaRPr lang="ru-RU" dirty="0" smtClean="0"/>
          </a:p>
          <a:p>
            <a:r>
              <a:rPr lang="ru-RU" dirty="0"/>
              <a:t>Необходима передача не только специальных знаний, накопленного профессионального опыта, но и традиций, истоков профессии, исторических фактов от наставника к ученику; это и определяет силу профессиональных сообществ, значимость МО, смысл </a:t>
            </a:r>
            <a:r>
              <a:rPr lang="ru-RU" dirty="0" smtClean="0"/>
              <a:t>наставничества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4982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1382" y="365125"/>
            <a:ext cx="6532418" cy="1325563"/>
          </a:xfrm>
        </p:spPr>
        <p:txBody>
          <a:bodyPr/>
          <a:lstStyle/>
          <a:p>
            <a:r>
              <a:rPr lang="ru-RU" dirty="0" smtClean="0"/>
              <a:t>Преемственность в наставничестве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942" y="1831831"/>
            <a:ext cx="4459432" cy="2970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572" y="365125"/>
            <a:ext cx="3138098" cy="17762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21" t="16196" b="17371"/>
          <a:stretch/>
        </p:blipFill>
        <p:spPr>
          <a:xfrm>
            <a:off x="6378634" y="3574472"/>
            <a:ext cx="5813366" cy="31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94184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340</Words>
  <Application>Microsoft Office PowerPoint</Application>
  <PresentationFormat>Произвольный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Реализация наставнической деятельности через систему работы РМО</vt:lpstr>
      <vt:lpstr>Слайд 2</vt:lpstr>
      <vt:lpstr>Методическое объединение</vt:lpstr>
      <vt:lpstr>Деятельность РМО в Московском районе</vt:lpstr>
      <vt:lpstr>Наставничество </vt:lpstr>
      <vt:lpstr>Наставничество в МО</vt:lpstr>
      <vt:lpstr>Слайд 7</vt:lpstr>
      <vt:lpstr>Важно!</vt:lpstr>
      <vt:lpstr>Преемственность в наставничестве</vt:lpstr>
      <vt:lpstr> Прошлое Настоящее Будущее  </vt:lpstr>
      <vt:lpstr>Слайд 11</vt:lpstr>
      <vt:lpstr>РМО учителей-логопедов Московского района</vt:lpstr>
      <vt:lpstr>ГУМО учителей-логопедов СПб</vt:lpstr>
      <vt:lpstr>РМО и ГуМО. Наставники, ученики. История и Опыт профессии!</vt:lpstr>
      <vt:lpstr>Профессиональный рост через городские  мероприятия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Elena</cp:lastModifiedBy>
  <cp:revision>24</cp:revision>
  <dcterms:created xsi:type="dcterms:W3CDTF">2022-04-13T21:18:33Z</dcterms:created>
  <dcterms:modified xsi:type="dcterms:W3CDTF">2022-05-18T14:59:21Z</dcterms:modified>
</cp:coreProperties>
</file>