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sldIdLst>
    <p:sldId id="256" r:id="rId2"/>
    <p:sldId id="257" r:id="rId3"/>
    <p:sldId id="262" r:id="rId4"/>
    <p:sldId id="260" r:id="rId5"/>
    <p:sldId id="261" r:id="rId6"/>
    <p:sldId id="263" r:id="rId7"/>
    <p:sldId id="265" r:id="rId8"/>
    <p:sldId id="267" r:id="rId9"/>
    <p:sldId id="266" r:id="rId10"/>
    <p:sldId id="268" r:id="rId11"/>
    <p:sldId id="269" r:id="rId12"/>
    <p:sldId id="272" r:id="rId13"/>
    <p:sldId id="271" r:id="rId14"/>
    <p:sldId id="27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A68D8AE-0003-4A3D-9DED-3F11F4007BFA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A19A2BD-42BC-4EFB-B0F7-9CAADEAEBFE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857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8D8AE-0003-4A3D-9DED-3F11F4007BFA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A2BD-42BC-4EFB-B0F7-9CAADEAEB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232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8D8AE-0003-4A3D-9DED-3F11F4007BFA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A2BD-42BC-4EFB-B0F7-9CAADEAEBFE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020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8D8AE-0003-4A3D-9DED-3F11F4007BFA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A2BD-42BC-4EFB-B0F7-9CAADEAEBFE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13881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8D8AE-0003-4A3D-9DED-3F11F4007BFA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A2BD-42BC-4EFB-B0F7-9CAADEAEB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067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8D8AE-0003-4A3D-9DED-3F11F4007BFA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A2BD-42BC-4EFB-B0F7-9CAADEAEBFE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6409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8D8AE-0003-4A3D-9DED-3F11F4007BFA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A2BD-42BC-4EFB-B0F7-9CAADEAEBFE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5100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8D8AE-0003-4A3D-9DED-3F11F4007BFA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A2BD-42BC-4EFB-B0F7-9CAADEAEBFE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83389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8D8AE-0003-4A3D-9DED-3F11F4007BFA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A2BD-42BC-4EFB-B0F7-9CAADEAEBFE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802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8D8AE-0003-4A3D-9DED-3F11F4007BFA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A2BD-42BC-4EFB-B0F7-9CAADEAEB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261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8D8AE-0003-4A3D-9DED-3F11F4007BFA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A2BD-42BC-4EFB-B0F7-9CAADEAEBFE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483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8D8AE-0003-4A3D-9DED-3F11F4007BFA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A2BD-42BC-4EFB-B0F7-9CAADEAEBFEC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1934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8D8AE-0003-4A3D-9DED-3F11F4007BFA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A2BD-42BC-4EFB-B0F7-9CAADEAEBFEC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0445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8D8AE-0003-4A3D-9DED-3F11F4007BFA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A2BD-42BC-4EFB-B0F7-9CAADEAEBFE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057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8D8AE-0003-4A3D-9DED-3F11F4007BFA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A2BD-42BC-4EFB-B0F7-9CAADEAEB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387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8D8AE-0003-4A3D-9DED-3F11F4007BFA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A2BD-42BC-4EFB-B0F7-9CAADEAEBFE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4544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8D8AE-0003-4A3D-9DED-3F11F4007BFA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A2BD-42BC-4EFB-B0F7-9CAADEAEB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746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A68D8AE-0003-4A3D-9DED-3F11F4007BFA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A19A2BD-42BC-4EFB-B0F7-9CAADEAEB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217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gozavr.ru/1232/" TargetMode="External"/><Relationship Id="rId2" Type="http://schemas.openxmlformats.org/officeDocument/2006/relationships/hyperlink" Target="https://vseigru.net/igry-smeshariki.html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jpeg"/><Relationship Id="rId4" Type="http://schemas.openxmlformats.org/officeDocument/2006/relationships/hyperlink" Target="https://slogy.ru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7" y="1699492"/>
            <a:ext cx="6815669" cy="1807246"/>
          </a:xfrm>
        </p:spPr>
        <p:txBody>
          <a:bodyPr>
            <a:noAutofit/>
          </a:bodyPr>
          <a:lstStyle/>
          <a:p>
            <a:r>
              <a:rPr lang="ru-RU" sz="4000" dirty="0"/>
              <a:t>«Цифровые инструменты современного </a:t>
            </a:r>
            <a:br>
              <a:rPr lang="ru-RU" sz="4000" dirty="0"/>
            </a:br>
            <a:r>
              <a:rPr lang="ru-RU" sz="4000" dirty="0"/>
              <a:t>учителя-логопеда»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2399" y="3694545"/>
            <a:ext cx="6815668" cy="1459346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2000" dirty="0"/>
              <a:t>Самойлова Анастасия Николаевна,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2000" dirty="0" err="1"/>
              <a:t>Сквирская</a:t>
            </a:r>
            <a:r>
              <a:rPr lang="ru-RU" sz="2000" dirty="0"/>
              <a:t> Мария Алексеевна,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2000" dirty="0"/>
              <a:t>Шрамко Ирина Ивановна,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2000" dirty="0"/>
              <a:t>учителя-логопеды ГБУ ЦППМСП Московского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490639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Онлайн-платформы и тренажёры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4870" y="2557463"/>
            <a:ext cx="6082770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43710" y="2493818"/>
            <a:ext cx="37314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Могут использоваться как элемент логопедического занятия, а также для самостоятельной работы дома. Имеют массу положительных опций, стимулирующих личную мотивацию детей и полезных логопеду.</a:t>
            </a:r>
          </a:p>
        </p:txBody>
      </p:sp>
    </p:spTree>
    <p:extLst>
      <p:ext uri="{BB962C8B-B14F-4D97-AF65-F5344CB8AC3E}">
        <p14:creationId xmlns:p14="http://schemas.microsoft.com/office/powerpoint/2010/main" val="1843579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Преимущества онлайн-</a:t>
            </a:r>
            <a:r>
              <a:rPr lang="ru-RU" dirty="0" err="1"/>
              <a:t>тренажеров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Возможность сделать запись ответов обучающегося;</a:t>
            </a:r>
          </a:p>
          <a:p>
            <a:r>
              <a:rPr lang="ru-RU" dirty="0" err="1"/>
              <a:t>Ребенок</a:t>
            </a:r>
            <a:r>
              <a:rPr lang="ru-RU" dirty="0"/>
              <a:t> может наглядно видеть свои успехи по сравнению с началом занятий, что стимулирует к дальнейшей работе; </a:t>
            </a:r>
          </a:p>
          <a:p>
            <a:r>
              <a:rPr lang="ru-RU" dirty="0"/>
              <a:t>Визуализация каждого упражнения, возможность самооценки и общий интерес к такому виду обучения повышает результативность занятий;</a:t>
            </a:r>
          </a:p>
          <a:p>
            <a:r>
              <a:rPr lang="ru-RU" dirty="0"/>
              <a:t>Для детей выполнение заданий становится более увлекательным.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2845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399" y="775855"/>
            <a:ext cx="6241816" cy="2479577"/>
          </a:xfrm>
        </p:spPr>
        <p:txBody>
          <a:bodyPr>
            <a:normAutofit/>
          </a:bodyPr>
          <a:lstStyle/>
          <a:p>
            <a:r>
              <a:rPr lang="ru-RU" dirty="0"/>
              <a:t>Примеры онлайн-</a:t>
            </a:r>
            <a:r>
              <a:rPr lang="ru-RU" dirty="0" err="1"/>
              <a:t>тренажеров</a:t>
            </a:r>
            <a:r>
              <a:rPr lang="ru-RU" dirty="0"/>
              <a:t>:</a:t>
            </a:r>
            <a:br>
              <a:rPr lang="ru-RU" dirty="0"/>
            </a:br>
            <a:r>
              <a:rPr lang="ru-RU" u="sng" dirty="0">
                <a:hlinkClick r:id="rId2"/>
              </a:rPr>
              <a:t>https://vseigru.net/igry-smeshariki.html</a:t>
            </a:r>
            <a:r>
              <a:rPr lang="ru-RU" dirty="0"/>
              <a:t> </a:t>
            </a:r>
            <a:br>
              <a:rPr lang="ru-RU" dirty="0"/>
            </a:br>
            <a:r>
              <a:rPr lang="ru-RU" u="sng" dirty="0">
                <a:hlinkClick r:id="rId3"/>
              </a:rPr>
              <a:t>https://www.logozavr.ru/1232/</a:t>
            </a:r>
            <a:r>
              <a:rPr lang="ru-RU" dirty="0"/>
              <a:t> </a:t>
            </a:r>
            <a:br>
              <a:rPr lang="ru-RU" dirty="0"/>
            </a:br>
            <a:r>
              <a:rPr lang="ru-RU" u="sng" dirty="0">
                <a:hlinkClick r:id="rId4"/>
              </a:rPr>
              <a:t>https://slogy.ru/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5" r="18577" b="13671"/>
          <a:stretch/>
        </p:blipFill>
        <p:spPr>
          <a:xfrm>
            <a:off x="7970983" y="1283855"/>
            <a:ext cx="3159487" cy="453274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43523" y="3255432"/>
            <a:ext cx="6093692" cy="2561168"/>
          </a:xfrm>
        </p:spPr>
        <p:txBody>
          <a:bodyPr>
            <a:normAutofit/>
          </a:bodyPr>
          <a:lstStyle/>
          <a:p>
            <a:r>
              <a:rPr lang="ru-RU" sz="2400" b="1" dirty="0"/>
              <a:t>Важно!</a:t>
            </a:r>
          </a:p>
          <a:p>
            <a:r>
              <a:rPr lang="ru-RU" sz="2400" b="1" dirty="0"/>
              <a:t>Занятия с использованием компьютера нужно проводить фрагментарно, при этом обязательно соблюдаются условия для сбережения здоровья </a:t>
            </a:r>
            <a:r>
              <a:rPr lang="ru-RU" sz="2400" b="1" dirty="0" err="1"/>
              <a:t>ребенка</a:t>
            </a:r>
            <a:r>
              <a:rPr lang="ru-RU" sz="2400" b="1" dirty="0"/>
              <a:t> (необходимо соблюдение СанПиНов).</a:t>
            </a:r>
          </a:p>
        </p:txBody>
      </p:sp>
    </p:spTree>
    <p:extLst>
      <p:ext uri="{BB962C8B-B14F-4D97-AF65-F5344CB8AC3E}">
        <p14:creationId xmlns:p14="http://schemas.microsoft.com/office/powerpoint/2010/main" val="860031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Условия для сохранения здоровья </a:t>
            </a:r>
            <a:r>
              <a:rPr lang="ru-RU" dirty="0" err="1"/>
              <a:t>ребенка</a:t>
            </a:r>
            <a:r>
              <a:rPr lang="ru-RU" dirty="0"/>
              <a:t> при работе с компьютером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Работа с компьютером может проводиться на одном занятии в течение короткого времени (5-10 минут) и не более двух раз в неделю (индивидуально, в зависимости от возраста </a:t>
            </a:r>
            <a:r>
              <a:rPr lang="ru-RU" dirty="0" err="1"/>
              <a:t>ребенка</a:t>
            </a:r>
            <a:r>
              <a:rPr lang="ru-RU" dirty="0"/>
              <a:t>, особенностей его нервной системы).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При работе с компьютером обязательно проведение гимнастики для глаз, во время работы необходимо периодически переводить взгляд </a:t>
            </a:r>
            <a:r>
              <a:rPr lang="ru-RU" dirty="0" err="1"/>
              <a:t>ребенка</a:t>
            </a:r>
            <a:r>
              <a:rPr lang="ru-RU" dirty="0"/>
              <a:t> с монитора каждые 1,5-2 минуты на несколько секунд.</a:t>
            </a:r>
          </a:p>
        </p:txBody>
      </p:sp>
    </p:spTree>
    <p:extLst>
      <p:ext uri="{BB962C8B-B14F-4D97-AF65-F5344CB8AC3E}">
        <p14:creationId xmlns:p14="http://schemas.microsoft.com/office/powerpoint/2010/main" val="320128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029" y="849744"/>
            <a:ext cx="6902952" cy="518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354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Программа «1С Предприятие»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67564" y="2493818"/>
            <a:ext cx="5938982" cy="345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3710" y="2493818"/>
            <a:ext cx="37314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Используется для создания речевых карт обучающихся как средство систематизации диагностических данных.</a:t>
            </a:r>
          </a:p>
        </p:txBody>
      </p:sp>
    </p:spTree>
    <p:extLst>
      <p:ext uri="{BB962C8B-B14F-4D97-AF65-F5344CB8AC3E}">
        <p14:creationId xmlns:p14="http://schemas.microsoft.com/office/powerpoint/2010/main" val="870269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Преимущества: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хранение базы данных обучающихся в программе (персональные данные);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систематизация результатов обследования речи обучающихся как инструмент составления рабочих коррекционных программ;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 сбор и накопление фактического материала о речевом развитии обучающихся;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системный контроль учителя-логопеда за уровнем и динамикой речевого развития обучающихся;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процесс диагностики более эффективен в результате сокращения времени на обработку результатов.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2953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267855" y="249382"/>
            <a:ext cx="11656291" cy="633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524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345642" y="129309"/>
            <a:ext cx="11532322" cy="659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968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Онлайн-доски</a:t>
            </a:r>
          </a:p>
        </p:txBody>
      </p:sp>
      <p:pic>
        <p:nvPicPr>
          <p:cNvPr id="1026" name="Picture 2" descr="https://skillbox.ru/upload/setka_images/13085911102022_974bd025b0cc1c9e811d586ba0429955459fc46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423" y="2520519"/>
            <a:ext cx="6013323" cy="338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43710" y="2493818"/>
            <a:ext cx="373149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Сервисы, способные заменить во время дистанционных занятий привычную классную доску для записей. Также могут использоваться для планирования и командной работы — например, при разработке образовательной программы.</a:t>
            </a:r>
          </a:p>
        </p:txBody>
      </p:sp>
    </p:spTree>
    <p:extLst>
      <p:ext uri="{BB962C8B-B14F-4D97-AF65-F5344CB8AC3E}">
        <p14:creationId xmlns:p14="http://schemas.microsoft.com/office/powerpoint/2010/main" val="1029149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Возможности онлайн-досок: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r>
              <a:rPr lang="ru-RU" dirty="0"/>
              <a:t>Можно не только писать и рисовать — многие инструменты предлагают полезные шаблоны (например, для создания схем); </a:t>
            </a:r>
          </a:p>
          <a:p>
            <a:pPr fontAlgn="base"/>
            <a:r>
              <a:rPr lang="ru-RU" dirty="0"/>
              <a:t>Позволяют добавлять изображения, </a:t>
            </a:r>
            <a:r>
              <a:rPr lang="ru-RU" dirty="0" err="1"/>
              <a:t>гифки</a:t>
            </a:r>
            <a:r>
              <a:rPr lang="ru-RU" dirty="0"/>
              <a:t> и видеоролики; </a:t>
            </a:r>
          </a:p>
          <a:p>
            <a:pPr fontAlgn="base"/>
            <a:r>
              <a:rPr lang="ru-RU" dirty="0"/>
              <a:t>Способны стать пространством для интерактивного взаимодействия группы людей; </a:t>
            </a:r>
          </a:p>
          <a:p>
            <a:pPr fontAlgn="base"/>
            <a:r>
              <a:rPr lang="ru-RU" dirty="0"/>
              <a:t>Могут подойти как для индивидуальных занятий и малых групп, так и для больших </a:t>
            </a:r>
            <a:r>
              <a:rPr lang="ru-RU" dirty="0" err="1"/>
              <a:t>вебинаров</a:t>
            </a:r>
            <a:r>
              <a:rPr lang="ru-RU" dirty="0"/>
              <a:t>;</a:t>
            </a:r>
          </a:p>
          <a:p>
            <a:pPr fontAlgn="base"/>
            <a:r>
              <a:rPr lang="ru-RU" dirty="0"/>
              <a:t>Основные функции доступны бесплатно и без ограничений по времени использования. </a:t>
            </a:r>
          </a:p>
        </p:txBody>
      </p:sp>
    </p:spTree>
    <p:extLst>
      <p:ext uri="{BB962C8B-B14F-4D97-AF65-F5344CB8AC3E}">
        <p14:creationId xmlns:p14="http://schemas.microsoft.com/office/powerpoint/2010/main" val="1488506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Облачные хранилища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398" y="2529754"/>
            <a:ext cx="5746200" cy="3317875"/>
          </a:xfrm>
        </p:spPr>
      </p:pic>
      <p:sp>
        <p:nvSpPr>
          <p:cNvPr id="5" name="TextBox 4"/>
          <p:cNvSpPr txBox="1"/>
          <p:nvPr/>
        </p:nvSpPr>
        <p:spPr>
          <a:xfrm>
            <a:off x="1043710" y="2493818"/>
            <a:ext cx="37314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Используются для взаимодействия с родителями обучающихся, позволяют размещать в общем доступе материалы для самостоятельной работы по заданию логопеда.</a:t>
            </a:r>
          </a:p>
        </p:txBody>
      </p:sp>
    </p:spTree>
    <p:extLst>
      <p:ext uri="{BB962C8B-B14F-4D97-AF65-F5344CB8AC3E}">
        <p14:creationId xmlns:p14="http://schemas.microsoft.com/office/powerpoint/2010/main" val="2810528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Плюсы облачного хранилища: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Нет необходимости носить физический носитель (книги, пособия);</a:t>
            </a:r>
          </a:p>
          <a:p>
            <a:r>
              <a:rPr lang="ru-RU" dirty="0"/>
              <a:t>Возможность организовать совместную работу с информацией;</a:t>
            </a:r>
          </a:p>
          <a:p>
            <a:r>
              <a:rPr lang="ru-RU" dirty="0"/>
              <a:t>Удобство использования и </a:t>
            </a:r>
            <a:r>
              <a:rPr lang="ru-RU" dirty="0" err="1"/>
              <a:t>легкий</a:t>
            </a:r>
            <a:r>
              <a:rPr lang="ru-RU" dirty="0"/>
              <a:t> доступ к информации (возможность предоставления доступа к нужным материалам по ссылке);</a:t>
            </a:r>
          </a:p>
          <a:p>
            <a:r>
              <a:rPr lang="ru-RU" dirty="0"/>
              <a:t>Доступ к данным с любого устройства, имеющего выход в интернет;</a:t>
            </a:r>
          </a:p>
          <a:p>
            <a:r>
              <a:rPr lang="ru-RU" dirty="0"/>
              <a:t>Сохранность данных даже в случае сбоев техники.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55738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123</TotalTime>
  <Words>486</Words>
  <Application>Microsoft Office PowerPoint</Application>
  <PresentationFormat>Широкоэкранный</PresentationFormat>
  <Paragraphs>42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Garamond</vt:lpstr>
      <vt:lpstr>Натуральные материалы</vt:lpstr>
      <vt:lpstr>«Цифровые инструменты современного  учителя-логопеда»</vt:lpstr>
      <vt:lpstr>Программа «1С Предприятие»</vt:lpstr>
      <vt:lpstr>Преимущества:</vt:lpstr>
      <vt:lpstr>Презентация PowerPoint</vt:lpstr>
      <vt:lpstr>Презентация PowerPoint</vt:lpstr>
      <vt:lpstr>Онлайн-доски</vt:lpstr>
      <vt:lpstr>Возможности онлайн-досок:</vt:lpstr>
      <vt:lpstr>Облачные хранилища</vt:lpstr>
      <vt:lpstr>Плюсы облачного хранилища:</vt:lpstr>
      <vt:lpstr>Онлайн-платформы и тренажёры</vt:lpstr>
      <vt:lpstr>Преимущества онлайн-тренажеров</vt:lpstr>
      <vt:lpstr>Примеры онлайн-тренажеров: https://vseigru.net/igry-smeshariki.html  https://www.logozavr.ru/1232/  https://slogy.ru/ </vt:lpstr>
      <vt:lpstr>Условия для сохранения здоровья ребенка при работе с компьютером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«Цифровые инструменты современного учителя-логопеда»</dc:title>
  <dc:creator>Дом</dc:creator>
  <cp:lastModifiedBy>Kirill Shramko</cp:lastModifiedBy>
  <cp:revision>18</cp:revision>
  <dcterms:created xsi:type="dcterms:W3CDTF">2023-11-10T16:23:04Z</dcterms:created>
  <dcterms:modified xsi:type="dcterms:W3CDTF">2023-11-13T07:17:16Z</dcterms:modified>
</cp:coreProperties>
</file>