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74" r:id="rId9"/>
    <p:sldId id="275" r:id="rId10"/>
    <p:sldId id="276" r:id="rId11"/>
    <p:sldId id="277" r:id="rId12"/>
    <p:sldId id="273" r:id="rId13"/>
    <p:sldId id="263" r:id="rId14"/>
    <p:sldId id="269" r:id="rId15"/>
    <p:sldId id="264" r:id="rId16"/>
    <p:sldId id="266" r:id="rId17"/>
    <p:sldId id="268" r:id="rId18"/>
    <p:sldId id="270" r:id="rId19"/>
    <p:sldId id="267" r:id="rId20"/>
    <p:sldId id="271" r:id="rId21"/>
    <p:sldId id="265" r:id="rId22"/>
    <p:sldId id="272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65833-2372-4073-B7D7-FF381808F04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647DC7-3055-4722-B7F3-961A77495C95}">
      <dgm:prSet/>
      <dgm:spPr/>
      <dgm:t>
        <a:bodyPr/>
        <a:lstStyle/>
        <a:p>
          <a:pPr rtl="0"/>
          <a:r>
            <a:rPr lang="ru-RU" baseline="0" dirty="0" smtClean="0"/>
            <a:t>Документация должна основываться на имеющихся основных нормативных документах Министерства образования РФ.</a:t>
          </a:r>
          <a:endParaRPr lang="ru-RU" dirty="0"/>
        </a:p>
      </dgm:t>
    </dgm:pt>
    <dgm:pt modelId="{B92DD92A-5D99-454F-B6CF-8D8D22A0265F}" type="parTrans" cxnId="{5EF7F309-C6CE-4C82-8F3F-F8F6BD49B248}">
      <dgm:prSet/>
      <dgm:spPr/>
      <dgm:t>
        <a:bodyPr/>
        <a:lstStyle/>
        <a:p>
          <a:endParaRPr lang="ru-RU"/>
        </a:p>
      </dgm:t>
    </dgm:pt>
    <dgm:pt modelId="{B98E0F5F-E085-4BAF-8EF1-54D73135A592}" type="sibTrans" cxnId="{5EF7F309-C6CE-4C82-8F3F-F8F6BD49B248}">
      <dgm:prSet/>
      <dgm:spPr/>
      <dgm:t>
        <a:bodyPr/>
        <a:lstStyle/>
        <a:p>
          <a:endParaRPr lang="ru-RU"/>
        </a:p>
      </dgm:t>
    </dgm:pt>
    <dgm:pt modelId="{3D395D97-80C0-4676-9C5A-B5E2DB6A550C}">
      <dgm:prSet/>
      <dgm:spPr/>
      <dgm:t>
        <a:bodyPr/>
        <a:lstStyle/>
        <a:p>
          <a:pPr rtl="0"/>
          <a:r>
            <a:rPr lang="ru-RU" baseline="0" smtClean="0"/>
            <a:t>Документация должна охватывать все виды работ педагога-психолога и строиться в соответствии с основными направлениями его деятельности.</a:t>
          </a:r>
          <a:endParaRPr lang="ru-RU"/>
        </a:p>
      </dgm:t>
    </dgm:pt>
    <dgm:pt modelId="{FADBF503-7C8C-47F1-90D5-829209458E06}" type="parTrans" cxnId="{E1FF0866-26BC-4610-932C-31F0BEB96998}">
      <dgm:prSet/>
      <dgm:spPr/>
      <dgm:t>
        <a:bodyPr/>
        <a:lstStyle/>
        <a:p>
          <a:endParaRPr lang="ru-RU"/>
        </a:p>
      </dgm:t>
    </dgm:pt>
    <dgm:pt modelId="{1C94DC8B-F21B-4992-949D-94A2EF98C201}" type="sibTrans" cxnId="{E1FF0866-26BC-4610-932C-31F0BEB96998}">
      <dgm:prSet/>
      <dgm:spPr/>
      <dgm:t>
        <a:bodyPr/>
        <a:lstStyle/>
        <a:p>
          <a:endParaRPr lang="ru-RU"/>
        </a:p>
      </dgm:t>
    </dgm:pt>
    <dgm:pt modelId="{DC3A2268-86A8-4811-B36F-F4301A6E8101}">
      <dgm:prSet/>
      <dgm:spPr/>
      <dgm:t>
        <a:bodyPr/>
        <a:lstStyle/>
        <a:p>
          <a:pPr rtl="0"/>
          <a:r>
            <a:rPr lang="ru-RU" baseline="0" smtClean="0"/>
            <a:t>Документация должна обладать определенной унификацией для деятельности педагогов-психологов всех типов образовательных учреждений.</a:t>
          </a:r>
          <a:endParaRPr lang="ru-RU"/>
        </a:p>
      </dgm:t>
    </dgm:pt>
    <dgm:pt modelId="{2B9E61DF-75F9-4A2D-802C-45C4AB48841E}" type="parTrans" cxnId="{40B17776-FE13-435A-BC61-CDCCA9A39940}">
      <dgm:prSet/>
      <dgm:spPr/>
      <dgm:t>
        <a:bodyPr/>
        <a:lstStyle/>
        <a:p>
          <a:endParaRPr lang="ru-RU"/>
        </a:p>
      </dgm:t>
    </dgm:pt>
    <dgm:pt modelId="{C4416192-E2E4-4D4B-85AE-48743B6A0DD4}" type="sibTrans" cxnId="{40B17776-FE13-435A-BC61-CDCCA9A39940}">
      <dgm:prSet/>
      <dgm:spPr/>
      <dgm:t>
        <a:bodyPr/>
        <a:lstStyle/>
        <a:p>
          <a:endParaRPr lang="ru-RU"/>
        </a:p>
      </dgm:t>
    </dgm:pt>
    <dgm:pt modelId="{3F608932-4D4F-4419-BA2E-51385DD207DB}" type="pres">
      <dgm:prSet presAssocID="{96265833-2372-4073-B7D7-FF381808F0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6AF7F-9E10-4609-9D11-DDD6B8D55FC4}" type="pres">
      <dgm:prSet presAssocID="{E9647DC7-3055-4722-B7F3-961A77495C95}" presName="composite" presStyleCnt="0"/>
      <dgm:spPr/>
    </dgm:pt>
    <dgm:pt modelId="{6BE03555-79BC-4041-912E-2040AB3C70FF}" type="pres">
      <dgm:prSet presAssocID="{E9647DC7-3055-4722-B7F3-961A77495C9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C7DD04-B0EE-460A-96FE-F71BD2B8A87E}" type="pres">
      <dgm:prSet presAssocID="{E9647DC7-3055-4722-B7F3-961A77495C9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4D681-DF7A-462A-B0B9-411189E9E367}" type="pres">
      <dgm:prSet presAssocID="{B98E0F5F-E085-4BAF-8EF1-54D73135A592}" presName="spacing" presStyleCnt="0"/>
      <dgm:spPr/>
    </dgm:pt>
    <dgm:pt modelId="{E4412D3B-25E4-4F12-8F59-C9B79CA32E35}" type="pres">
      <dgm:prSet presAssocID="{3D395D97-80C0-4676-9C5A-B5E2DB6A550C}" presName="composite" presStyleCnt="0"/>
      <dgm:spPr/>
    </dgm:pt>
    <dgm:pt modelId="{41E5AA22-D908-4C38-B347-AC00A53B2BE3}" type="pres">
      <dgm:prSet presAssocID="{3D395D97-80C0-4676-9C5A-B5E2DB6A550C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BF53C5-47A2-4EB6-8B3B-F4F397AB2292}" type="pres">
      <dgm:prSet presAssocID="{3D395D97-80C0-4676-9C5A-B5E2DB6A550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15FCB-9650-4B3D-B1ED-C57235C46DE7}" type="pres">
      <dgm:prSet presAssocID="{1C94DC8B-F21B-4992-949D-94A2EF98C201}" presName="spacing" presStyleCnt="0"/>
      <dgm:spPr/>
    </dgm:pt>
    <dgm:pt modelId="{3265F4E3-3DCE-46EB-9EAA-6CD5B6FF7655}" type="pres">
      <dgm:prSet presAssocID="{DC3A2268-86A8-4811-B36F-F4301A6E8101}" presName="composite" presStyleCnt="0"/>
      <dgm:spPr/>
    </dgm:pt>
    <dgm:pt modelId="{6B46B3B1-E7D4-4F1B-AEB9-F8036B4D40E9}" type="pres">
      <dgm:prSet presAssocID="{DC3A2268-86A8-4811-B36F-F4301A6E810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2E4D25-344F-42F5-9D1A-7AC6568DAEB5}" type="pres">
      <dgm:prSet presAssocID="{DC3A2268-86A8-4811-B36F-F4301A6E810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58799-70AA-4A41-ADDE-A67BEA72FDB6}" type="presOf" srcId="{3D395D97-80C0-4676-9C5A-B5E2DB6A550C}" destId="{00BF53C5-47A2-4EB6-8B3B-F4F397AB2292}" srcOrd="0" destOrd="0" presId="urn:microsoft.com/office/officeart/2005/8/layout/vList3"/>
    <dgm:cxn modelId="{5EF7F309-C6CE-4C82-8F3F-F8F6BD49B248}" srcId="{96265833-2372-4073-B7D7-FF381808F045}" destId="{E9647DC7-3055-4722-B7F3-961A77495C95}" srcOrd="0" destOrd="0" parTransId="{B92DD92A-5D99-454F-B6CF-8D8D22A0265F}" sibTransId="{B98E0F5F-E085-4BAF-8EF1-54D73135A592}"/>
    <dgm:cxn modelId="{05906F5A-6A78-4D75-A838-C483D129CE14}" type="presOf" srcId="{96265833-2372-4073-B7D7-FF381808F045}" destId="{3F608932-4D4F-4419-BA2E-51385DD207DB}" srcOrd="0" destOrd="0" presId="urn:microsoft.com/office/officeart/2005/8/layout/vList3"/>
    <dgm:cxn modelId="{089EA756-E3AE-4EF4-9863-880DDD7A8A13}" type="presOf" srcId="{E9647DC7-3055-4722-B7F3-961A77495C95}" destId="{B4C7DD04-B0EE-460A-96FE-F71BD2B8A87E}" srcOrd="0" destOrd="0" presId="urn:microsoft.com/office/officeart/2005/8/layout/vList3"/>
    <dgm:cxn modelId="{9336FCC2-5A41-4628-A644-0C96EDD71399}" type="presOf" srcId="{DC3A2268-86A8-4811-B36F-F4301A6E8101}" destId="{B82E4D25-344F-42F5-9D1A-7AC6568DAEB5}" srcOrd="0" destOrd="0" presId="urn:microsoft.com/office/officeart/2005/8/layout/vList3"/>
    <dgm:cxn modelId="{40B17776-FE13-435A-BC61-CDCCA9A39940}" srcId="{96265833-2372-4073-B7D7-FF381808F045}" destId="{DC3A2268-86A8-4811-B36F-F4301A6E8101}" srcOrd="2" destOrd="0" parTransId="{2B9E61DF-75F9-4A2D-802C-45C4AB48841E}" sibTransId="{C4416192-E2E4-4D4B-85AE-48743B6A0DD4}"/>
    <dgm:cxn modelId="{E1FF0866-26BC-4610-932C-31F0BEB96998}" srcId="{96265833-2372-4073-B7D7-FF381808F045}" destId="{3D395D97-80C0-4676-9C5A-B5E2DB6A550C}" srcOrd="1" destOrd="0" parTransId="{FADBF503-7C8C-47F1-90D5-829209458E06}" sibTransId="{1C94DC8B-F21B-4992-949D-94A2EF98C201}"/>
    <dgm:cxn modelId="{0D99B674-1161-4552-820C-CB027090E4E3}" type="presParOf" srcId="{3F608932-4D4F-4419-BA2E-51385DD207DB}" destId="{8406AF7F-9E10-4609-9D11-DDD6B8D55FC4}" srcOrd="0" destOrd="0" presId="urn:microsoft.com/office/officeart/2005/8/layout/vList3"/>
    <dgm:cxn modelId="{ADF82463-6188-40DD-B25F-5B114F639151}" type="presParOf" srcId="{8406AF7F-9E10-4609-9D11-DDD6B8D55FC4}" destId="{6BE03555-79BC-4041-912E-2040AB3C70FF}" srcOrd="0" destOrd="0" presId="urn:microsoft.com/office/officeart/2005/8/layout/vList3"/>
    <dgm:cxn modelId="{118D842D-6DF1-4B97-B352-C01AEDBADC5E}" type="presParOf" srcId="{8406AF7F-9E10-4609-9D11-DDD6B8D55FC4}" destId="{B4C7DD04-B0EE-460A-96FE-F71BD2B8A87E}" srcOrd="1" destOrd="0" presId="urn:microsoft.com/office/officeart/2005/8/layout/vList3"/>
    <dgm:cxn modelId="{80A62E10-5690-418B-A0DB-8AF18E31C274}" type="presParOf" srcId="{3F608932-4D4F-4419-BA2E-51385DD207DB}" destId="{5024D681-DF7A-462A-B0B9-411189E9E367}" srcOrd="1" destOrd="0" presId="urn:microsoft.com/office/officeart/2005/8/layout/vList3"/>
    <dgm:cxn modelId="{C0FC2B1D-EAA4-42B6-AFF5-218A64530BB6}" type="presParOf" srcId="{3F608932-4D4F-4419-BA2E-51385DD207DB}" destId="{E4412D3B-25E4-4F12-8F59-C9B79CA32E35}" srcOrd="2" destOrd="0" presId="urn:microsoft.com/office/officeart/2005/8/layout/vList3"/>
    <dgm:cxn modelId="{A6906DBB-6093-4198-A63D-E96937ED88A8}" type="presParOf" srcId="{E4412D3B-25E4-4F12-8F59-C9B79CA32E35}" destId="{41E5AA22-D908-4C38-B347-AC00A53B2BE3}" srcOrd="0" destOrd="0" presId="urn:microsoft.com/office/officeart/2005/8/layout/vList3"/>
    <dgm:cxn modelId="{CA205BFC-B6E7-46A5-BD48-BDE308D182E1}" type="presParOf" srcId="{E4412D3B-25E4-4F12-8F59-C9B79CA32E35}" destId="{00BF53C5-47A2-4EB6-8B3B-F4F397AB2292}" srcOrd="1" destOrd="0" presId="urn:microsoft.com/office/officeart/2005/8/layout/vList3"/>
    <dgm:cxn modelId="{44DCFEE9-8E59-45B0-9208-8FEEE74119A7}" type="presParOf" srcId="{3F608932-4D4F-4419-BA2E-51385DD207DB}" destId="{7C815FCB-9650-4B3D-B1ED-C57235C46DE7}" srcOrd="3" destOrd="0" presId="urn:microsoft.com/office/officeart/2005/8/layout/vList3"/>
    <dgm:cxn modelId="{44A2990B-1AE9-47F1-BAC6-C3EB3FBB52A6}" type="presParOf" srcId="{3F608932-4D4F-4419-BA2E-51385DD207DB}" destId="{3265F4E3-3DCE-46EB-9EAA-6CD5B6FF7655}" srcOrd="4" destOrd="0" presId="urn:microsoft.com/office/officeart/2005/8/layout/vList3"/>
    <dgm:cxn modelId="{ED6B5CFD-5711-4CAA-99C7-E2AE889FBAAF}" type="presParOf" srcId="{3265F4E3-3DCE-46EB-9EAA-6CD5B6FF7655}" destId="{6B46B3B1-E7D4-4F1B-AEB9-F8036B4D40E9}" srcOrd="0" destOrd="0" presId="urn:microsoft.com/office/officeart/2005/8/layout/vList3"/>
    <dgm:cxn modelId="{0DE82E75-7CB8-483A-81D2-F883AD4BDCEB}" type="presParOf" srcId="{3265F4E3-3DCE-46EB-9EAA-6CD5B6FF7655}" destId="{B82E4D25-344F-42F5-9D1A-7AC6568DAE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9B144-4364-4355-9FC2-1C34164452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DE93D-7ED4-41AA-87BC-906A0950E8D6}">
      <dgm:prSet custT="1"/>
      <dgm:spPr/>
      <dgm:t>
        <a:bodyPr/>
        <a:lstStyle/>
        <a:p>
          <a:pPr rtl="0"/>
          <a:r>
            <a:rPr lang="ru-RU" sz="1600" baseline="0" dirty="0" smtClean="0"/>
            <a:t>Организационно-методические</a:t>
          </a:r>
          <a:endParaRPr lang="ru-RU" sz="1600" dirty="0"/>
        </a:p>
      </dgm:t>
    </dgm:pt>
    <dgm:pt modelId="{46161180-3E33-4428-9E78-97461A535BED}" type="parTrans" cxnId="{5AC287A8-1368-453A-AEBE-A9D4B0D950A7}">
      <dgm:prSet/>
      <dgm:spPr/>
      <dgm:t>
        <a:bodyPr/>
        <a:lstStyle/>
        <a:p>
          <a:endParaRPr lang="ru-RU"/>
        </a:p>
      </dgm:t>
    </dgm:pt>
    <dgm:pt modelId="{93E44DA6-D69D-4C30-93EF-640ACBA7A64B}" type="sibTrans" cxnId="{5AC287A8-1368-453A-AEBE-A9D4B0D950A7}">
      <dgm:prSet/>
      <dgm:spPr/>
      <dgm:t>
        <a:bodyPr/>
        <a:lstStyle/>
        <a:p>
          <a:endParaRPr lang="ru-RU"/>
        </a:p>
      </dgm:t>
    </dgm:pt>
    <dgm:pt modelId="{6EB7CF63-AA9E-4FDD-97E6-1BB284EEF601}">
      <dgm:prSet custT="1"/>
      <dgm:spPr/>
      <dgm:t>
        <a:bodyPr/>
        <a:lstStyle/>
        <a:p>
          <a:pPr rtl="0"/>
          <a:r>
            <a:rPr lang="ru-RU" sz="1600" baseline="0" dirty="0" smtClean="0"/>
            <a:t>Специальные </a:t>
          </a:r>
          <a:endParaRPr lang="ru-RU" sz="1600" dirty="0"/>
        </a:p>
      </dgm:t>
    </dgm:pt>
    <dgm:pt modelId="{6ADF7131-87BF-4273-8115-764365FFC6B2}" type="parTrans" cxnId="{8ABEEB29-5B98-451B-8D48-2352B39E8F00}">
      <dgm:prSet/>
      <dgm:spPr/>
      <dgm:t>
        <a:bodyPr/>
        <a:lstStyle/>
        <a:p>
          <a:endParaRPr lang="ru-RU"/>
        </a:p>
      </dgm:t>
    </dgm:pt>
    <dgm:pt modelId="{CA65204B-D739-4F9E-8A39-40287E6E05AA}" type="sibTrans" cxnId="{8ABEEB29-5B98-451B-8D48-2352B39E8F00}">
      <dgm:prSet/>
      <dgm:spPr/>
      <dgm:t>
        <a:bodyPr/>
        <a:lstStyle/>
        <a:p>
          <a:endParaRPr lang="ru-RU"/>
        </a:p>
      </dgm:t>
    </dgm:pt>
    <dgm:pt modelId="{C9606AAD-CF46-44A2-935A-D1836838E350}">
      <dgm:prSet custT="1"/>
      <dgm:spPr/>
      <dgm:t>
        <a:bodyPr/>
        <a:lstStyle/>
        <a:p>
          <a:pPr rtl="0"/>
          <a:r>
            <a:rPr lang="ru-RU" sz="1600" baseline="0" dirty="0" smtClean="0"/>
            <a:t>Нормативные</a:t>
          </a:r>
          <a:endParaRPr lang="ru-RU" sz="1600" dirty="0"/>
        </a:p>
      </dgm:t>
    </dgm:pt>
    <dgm:pt modelId="{B5D5995D-1FE1-46BC-A3C4-41EF64FEA2FB}" type="parTrans" cxnId="{732D0FCF-00A4-4A3B-8164-D76E09E0AAF2}">
      <dgm:prSet/>
      <dgm:spPr/>
      <dgm:t>
        <a:bodyPr/>
        <a:lstStyle/>
        <a:p>
          <a:endParaRPr lang="ru-RU"/>
        </a:p>
      </dgm:t>
    </dgm:pt>
    <dgm:pt modelId="{E4EB9816-F745-4DE3-AFDF-F19922029CCB}" type="sibTrans" cxnId="{732D0FCF-00A4-4A3B-8164-D76E09E0AAF2}">
      <dgm:prSet/>
      <dgm:spPr/>
      <dgm:t>
        <a:bodyPr/>
        <a:lstStyle/>
        <a:p>
          <a:endParaRPr lang="ru-RU"/>
        </a:p>
      </dgm:t>
    </dgm:pt>
    <dgm:pt modelId="{BEC14B7F-93D9-40AB-AA5F-9292853EF72A}" type="pres">
      <dgm:prSet presAssocID="{5AD9B144-4364-4355-9FC2-1C34164452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519570B-7E79-4C92-9492-4FB55E961A55}" type="pres">
      <dgm:prSet presAssocID="{5AD9B144-4364-4355-9FC2-1C341644523D}" presName="pyramid" presStyleLbl="node1" presStyleIdx="0" presStyleCnt="1"/>
      <dgm:spPr/>
    </dgm:pt>
    <dgm:pt modelId="{E16B185E-E83C-4E93-A74B-745B9180BF4F}" type="pres">
      <dgm:prSet presAssocID="{5AD9B144-4364-4355-9FC2-1C341644523D}" presName="theList" presStyleCnt="0"/>
      <dgm:spPr/>
    </dgm:pt>
    <dgm:pt modelId="{AC5064D2-0A56-41E9-85CD-6DFDC0E0CC56}" type="pres">
      <dgm:prSet presAssocID="{8BBDE93D-7ED4-41AA-87BC-906A0950E8D6}" presName="aNode" presStyleLbl="fgAcc1" presStyleIdx="0" presStyleCnt="3" custScaleX="70560" custScaleY="64925" custLinFactY="100000" custLinFactNeighborX="-51715" custLinFactNeighborY="10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53F37-DC78-4B5C-AD6C-878DE3859E72}" type="pres">
      <dgm:prSet presAssocID="{8BBDE93D-7ED4-41AA-87BC-906A0950E8D6}" presName="aSpace" presStyleCnt="0"/>
      <dgm:spPr/>
    </dgm:pt>
    <dgm:pt modelId="{EED372D2-5414-4F0E-A2ED-811D92D031AB}" type="pres">
      <dgm:prSet presAssocID="{6EB7CF63-AA9E-4FDD-97E6-1BB284EEF601}" presName="aNode" presStyleLbl="fgAcc1" presStyleIdx="1" presStyleCnt="3" custScaleX="43423" custScaleY="57098" custLinFactY="-13497" custLinFactNeighborX="-5091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A619A-17D7-420C-836B-A1551CE27AA7}" type="pres">
      <dgm:prSet presAssocID="{6EB7CF63-AA9E-4FDD-97E6-1BB284EEF601}" presName="aSpace" presStyleCnt="0"/>
      <dgm:spPr/>
    </dgm:pt>
    <dgm:pt modelId="{6FDD136B-04A1-406C-90C1-5FCEA974D3D9}" type="pres">
      <dgm:prSet presAssocID="{C9606AAD-CF46-44A2-935A-D1836838E350}" presName="aNode" presStyleLbl="fgAcc1" presStyleIdx="2" presStyleCnt="3" custScaleX="108965" custScaleY="64728" custLinFactY="24037" custLinFactNeighborX="-498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9C95D-563F-48C2-B37A-8840A7ADAE98}" type="pres">
      <dgm:prSet presAssocID="{C9606AAD-CF46-44A2-935A-D1836838E350}" presName="aSpace" presStyleCnt="0"/>
      <dgm:spPr/>
    </dgm:pt>
  </dgm:ptLst>
  <dgm:cxnLst>
    <dgm:cxn modelId="{72300F32-ABBB-453F-A7B2-C2A9883E052E}" type="presOf" srcId="{5AD9B144-4364-4355-9FC2-1C341644523D}" destId="{BEC14B7F-93D9-40AB-AA5F-9292853EF72A}" srcOrd="0" destOrd="0" presId="urn:microsoft.com/office/officeart/2005/8/layout/pyramid2"/>
    <dgm:cxn modelId="{49198F95-8952-4A88-BC15-47B134A426C9}" type="presOf" srcId="{8BBDE93D-7ED4-41AA-87BC-906A0950E8D6}" destId="{AC5064D2-0A56-41E9-85CD-6DFDC0E0CC56}" srcOrd="0" destOrd="0" presId="urn:microsoft.com/office/officeart/2005/8/layout/pyramid2"/>
    <dgm:cxn modelId="{1066773A-CAA4-40CE-9BB4-D9F89E254B4E}" type="presOf" srcId="{6EB7CF63-AA9E-4FDD-97E6-1BB284EEF601}" destId="{EED372D2-5414-4F0E-A2ED-811D92D031AB}" srcOrd="0" destOrd="0" presId="urn:microsoft.com/office/officeart/2005/8/layout/pyramid2"/>
    <dgm:cxn modelId="{732D0FCF-00A4-4A3B-8164-D76E09E0AAF2}" srcId="{5AD9B144-4364-4355-9FC2-1C341644523D}" destId="{C9606AAD-CF46-44A2-935A-D1836838E350}" srcOrd="2" destOrd="0" parTransId="{B5D5995D-1FE1-46BC-A3C4-41EF64FEA2FB}" sibTransId="{E4EB9816-F745-4DE3-AFDF-F19922029CCB}"/>
    <dgm:cxn modelId="{5AC287A8-1368-453A-AEBE-A9D4B0D950A7}" srcId="{5AD9B144-4364-4355-9FC2-1C341644523D}" destId="{8BBDE93D-7ED4-41AA-87BC-906A0950E8D6}" srcOrd="0" destOrd="0" parTransId="{46161180-3E33-4428-9E78-97461A535BED}" sibTransId="{93E44DA6-D69D-4C30-93EF-640ACBA7A64B}"/>
    <dgm:cxn modelId="{E399F2CF-0AC0-4E3F-AA10-3230AC40AA83}" type="presOf" srcId="{C9606AAD-CF46-44A2-935A-D1836838E350}" destId="{6FDD136B-04A1-406C-90C1-5FCEA974D3D9}" srcOrd="0" destOrd="0" presId="urn:microsoft.com/office/officeart/2005/8/layout/pyramid2"/>
    <dgm:cxn modelId="{8ABEEB29-5B98-451B-8D48-2352B39E8F00}" srcId="{5AD9B144-4364-4355-9FC2-1C341644523D}" destId="{6EB7CF63-AA9E-4FDD-97E6-1BB284EEF601}" srcOrd="1" destOrd="0" parTransId="{6ADF7131-87BF-4273-8115-764365FFC6B2}" sibTransId="{CA65204B-D739-4F9E-8A39-40287E6E05AA}"/>
    <dgm:cxn modelId="{794BF72D-BC0B-428B-9466-2329FC46509D}" type="presParOf" srcId="{BEC14B7F-93D9-40AB-AA5F-9292853EF72A}" destId="{3519570B-7E79-4C92-9492-4FB55E961A55}" srcOrd="0" destOrd="0" presId="urn:microsoft.com/office/officeart/2005/8/layout/pyramid2"/>
    <dgm:cxn modelId="{0915685F-F2F2-4AE2-96F8-8651C9F7730A}" type="presParOf" srcId="{BEC14B7F-93D9-40AB-AA5F-9292853EF72A}" destId="{E16B185E-E83C-4E93-A74B-745B9180BF4F}" srcOrd="1" destOrd="0" presId="urn:microsoft.com/office/officeart/2005/8/layout/pyramid2"/>
    <dgm:cxn modelId="{673883D2-9AC1-4DC6-B2F6-1BE6AB3D42B7}" type="presParOf" srcId="{E16B185E-E83C-4E93-A74B-745B9180BF4F}" destId="{AC5064D2-0A56-41E9-85CD-6DFDC0E0CC56}" srcOrd="0" destOrd="0" presId="urn:microsoft.com/office/officeart/2005/8/layout/pyramid2"/>
    <dgm:cxn modelId="{AF631D43-B1B9-4556-942B-47F6731C23E8}" type="presParOf" srcId="{E16B185E-E83C-4E93-A74B-745B9180BF4F}" destId="{98753F37-DC78-4B5C-AD6C-878DE3859E72}" srcOrd="1" destOrd="0" presId="urn:microsoft.com/office/officeart/2005/8/layout/pyramid2"/>
    <dgm:cxn modelId="{EBE6EFFC-C174-46CB-8FFE-DF0AD43D5404}" type="presParOf" srcId="{E16B185E-E83C-4E93-A74B-745B9180BF4F}" destId="{EED372D2-5414-4F0E-A2ED-811D92D031AB}" srcOrd="2" destOrd="0" presId="urn:microsoft.com/office/officeart/2005/8/layout/pyramid2"/>
    <dgm:cxn modelId="{14C2A0A2-2989-4EF3-B1F4-57BCCE102048}" type="presParOf" srcId="{E16B185E-E83C-4E93-A74B-745B9180BF4F}" destId="{F03A619A-17D7-420C-836B-A1551CE27AA7}" srcOrd="3" destOrd="0" presId="urn:microsoft.com/office/officeart/2005/8/layout/pyramid2"/>
    <dgm:cxn modelId="{23FEC475-8418-4BF0-BB4E-50477BE25B4D}" type="presParOf" srcId="{E16B185E-E83C-4E93-A74B-745B9180BF4F}" destId="{6FDD136B-04A1-406C-90C1-5FCEA974D3D9}" srcOrd="4" destOrd="0" presId="urn:microsoft.com/office/officeart/2005/8/layout/pyramid2"/>
    <dgm:cxn modelId="{F3F03B2A-4DCE-4A76-9D20-986F0821F2D0}" type="presParOf" srcId="{E16B185E-E83C-4E93-A74B-745B9180BF4F}" destId="{F5D9C95D-563F-48C2-B37A-8840A7ADAE9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7DD04-B0EE-460A-96FE-F71BD2B8A87E}">
      <dsp:nvSpPr>
        <dsp:cNvPr id="0" name=""/>
        <dsp:cNvSpPr/>
      </dsp:nvSpPr>
      <dsp:spPr>
        <a:xfrm rot="10800000">
          <a:off x="1940756" y="510"/>
          <a:ext cx="6384798" cy="13302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9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Документация должна основываться на имеющихся основных нормативных документах Министерства образования РФ.</a:t>
          </a:r>
          <a:endParaRPr lang="ru-RU" sz="2000" kern="1200" dirty="0"/>
        </a:p>
      </dsp:txBody>
      <dsp:txXfrm rot="10800000">
        <a:off x="2273311" y="510"/>
        <a:ext cx="6052243" cy="1330220"/>
      </dsp:txXfrm>
    </dsp:sp>
    <dsp:sp modelId="{6BE03555-79BC-4041-912E-2040AB3C70FF}">
      <dsp:nvSpPr>
        <dsp:cNvPr id="0" name=""/>
        <dsp:cNvSpPr/>
      </dsp:nvSpPr>
      <dsp:spPr>
        <a:xfrm>
          <a:off x="1275645" y="510"/>
          <a:ext cx="1330220" cy="13302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F53C5-47A2-4EB6-8B3B-F4F397AB2292}">
      <dsp:nvSpPr>
        <dsp:cNvPr id="0" name=""/>
        <dsp:cNvSpPr/>
      </dsp:nvSpPr>
      <dsp:spPr>
        <a:xfrm rot="10800000">
          <a:off x="1940756" y="1727812"/>
          <a:ext cx="6384798" cy="13302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9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smtClean="0"/>
            <a:t>Документация должна охватывать все виды работ педагога-психолога и строиться в соответствии с основными направлениями его деятельности.</a:t>
          </a:r>
          <a:endParaRPr lang="ru-RU" sz="2000" kern="1200"/>
        </a:p>
      </dsp:txBody>
      <dsp:txXfrm rot="10800000">
        <a:off x="2273311" y="1727812"/>
        <a:ext cx="6052243" cy="1330220"/>
      </dsp:txXfrm>
    </dsp:sp>
    <dsp:sp modelId="{41E5AA22-D908-4C38-B347-AC00A53B2BE3}">
      <dsp:nvSpPr>
        <dsp:cNvPr id="0" name=""/>
        <dsp:cNvSpPr/>
      </dsp:nvSpPr>
      <dsp:spPr>
        <a:xfrm>
          <a:off x="1275645" y="1727812"/>
          <a:ext cx="1330220" cy="13302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E4D25-344F-42F5-9D1A-7AC6568DAEB5}">
      <dsp:nvSpPr>
        <dsp:cNvPr id="0" name=""/>
        <dsp:cNvSpPr/>
      </dsp:nvSpPr>
      <dsp:spPr>
        <a:xfrm rot="10800000">
          <a:off x="1940756" y="3455113"/>
          <a:ext cx="6384798" cy="13302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9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smtClean="0"/>
            <a:t>Документация должна обладать определенной унификацией для деятельности педагогов-психологов всех типов образовательных учреждений.</a:t>
          </a:r>
          <a:endParaRPr lang="ru-RU" sz="2000" kern="1200"/>
        </a:p>
      </dsp:txBody>
      <dsp:txXfrm rot="10800000">
        <a:off x="2273311" y="3455113"/>
        <a:ext cx="6052243" cy="1330220"/>
      </dsp:txXfrm>
    </dsp:sp>
    <dsp:sp modelId="{6B46B3B1-E7D4-4F1B-AEB9-F8036B4D40E9}">
      <dsp:nvSpPr>
        <dsp:cNvPr id="0" name=""/>
        <dsp:cNvSpPr/>
      </dsp:nvSpPr>
      <dsp:spPr>
        <a:xfrm>
          <a:off x="1275645" y="3455113"/>
          <a:ext cx="1330220" cy="13302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9570B-7E79-4C92-9492-4FB55E961A55}">
      <dsp:nvSpPr>
        <dsp:cNvPr id="0" name=""/>
        <dsp:cNvSpPr/>
      </dsp:nvSpPr>
      <dsp:spPr>
        <a:xfrm>
          <a:off x="2171300" y="0"/>
          <a:ext cx="4459705" cy="445970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064D2-0A56-41E9-85CD-6DFDC0E0CC56}">
      <dsp:nvSpPr>
        <dsp:cNvPr id="0" name=""/>
        <dsp:cNvSpPr/>
      </dsp:nvSpPr>
      <dsp:spPr>
        <a:xfrm>
          <a:off x="3328738" y="2248191"/>
          <a:ext cx="2045399" cy="10326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Организационно-методические</a:t>
          </a:r>
          <a:endParaRPr lang="ru-RU" sz="1600" kern="1200" dirty="0"/>
        </a:p>
      </dsp:txBody>
      <dsp:txXfrm>
        <a:off x="3379147" y="2298600"/>
        <a:ext cx="1944581" cy="931821"/>
      </dsp:txXfrm>
    </dsp:sp>
    <dsp:sp modelId="{EED372D2-5414-4F0E-A2ED-811D92D031AB}">
      <dsp:nvSpPr>
        <dsp:cNvPr id="0" name=""/>
        <dsp:cNvSpPr/>
      </dsp:nvSpPr>
      <dsp:spPr>
        <a:xfrm>
          <a:off x="3745282" y="1264451"/>
          <a:ext cx="1258749" cy="9081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Специальные </a:t>
          </a:r>
          <a:endParaRPr lang="ru-RU" sz="1600" kern="1200" dirty="0"/>
        </a:p>
      </dsp:txBody>
      <dsp:txXfrm>
        <a:off x="3789614" y="1308783"/>
        <a:ext cx="1170085" cy="819486"/>
      </dsp:txXfrm>
    </dsp:sp>
    <dsp:sp modelId="{6FDD136B-04A1-406C-90C1-5FCEA974D3D9}">
      <dsp:nvSpPr>
        <dsp:cNvPr id="0" name=""/>
        <dsp:cNvSpPr/>
      </dsp:nvSpPr>
      <dsp:spPr>
        <a:xfrm>
          <a:off x="2827433" y="3366026"/>
          <a:ext cx="3158686" cy="1029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Нормативные</a:t>
          </a:r>
          <a:endParaRPr lang="ru-RU" sz="1600" kern="1200" dirty="0"/>
        </a:p>
      </dsp:txBody>
      <dsp:txXfrm>
        <a:off x="2877689" y="3416282"/>
        <a:ext cx="3058174" cy="928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4144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1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6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2590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6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39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33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89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4B307E3-E478-4513-9752-6D7F83D3E76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C6BAB08-037A-4B41-AA12-A234EB3B1F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1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psihologsad.ru/573529#F_02" TargetMode="External"/><Relationship Id="rId2" Type="http://schemas.openxmlformats.org/officeDocument/2006/relationships/hyperlink" Target="https://e.psihologsad.ru/573529#F_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.psihologsad.ru/573529#F_0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Документация </a:t>
            </a:r>
            <a:r>
              <a:rPr lang="ru-RU" sz="2800" dirty="0" smtClean="0"/>
              <a:t>педагога-психолога </a:t>
            </a:r>
            <a:r>
              <a:rPr lang="ru-RU" sz="2800" dirty="0" smtClean="0"/>
              <a:t>в дошкольном образовательном учреждении: нормативные требования и их реализация в работе.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906" y="5133474"/>
            <a:ext cx="6831673" cy="15560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Педагог-психолог ГБДОУ детский сад № 7, </a:t>
            </a:r>
          </a:p>
          <a:p>
            <a:r>
              <a:rPr lang="ru-RU" dirty="0" err="1" smtClean="0"/>
              <a:t>к.п.н</a:t>
            </a:r>
            <a:r>
              <a:rPr lang="ru-RU" dirty="0" smtClean="0"/>
              <a:t>. доцент кафедры социальных технологий</a:t>
            </a:r>
          </a:p>
          <a:p>
            <a:r>
              <a:rPr lang="ru-RU" dirty="0" smtClean="0"/>
              <a:t> СЗИУ </a:t>
            </a:r>
            <a:r>
              <a:rPr lang="ru-RU" dirty="0" err="1" smtClean="0"/>
              <a:t>РАНХиГС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БЕЛЕВИЧ НАТАЛИЯ АЛЕКСАНДРОВНА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257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348" y="124326"/>
            <a:ext cx="9601200" cy="501316"/>
          </a:xfrm>
        </p:spPr>
        <p:txBody>
          <a:bodyPr>
            <a:normAutofit/>
          </a:bodyPr>
          <a:lstStyle/>
          <a:p>
            <a:r>
              <a:rPr lang="ru-RU" sz="1800" b="1" dirty="0"/>
              <a:t>Циклограмма, в которой распределили виды деятельности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255172"/>
              </p:ext>
            </p:extLst>
          </p:nvPr>
        </p:nvGraphicFramePr>
        <p:xfrm>
          <a:off x="1122949" y="625643"/>
          <a:ext cx="10475492" cy="6079952"/>
        </p:xfrm>
        <a:graphic>
          <a:graphicData uri="http://schemas.openxmlformats.org/drawingml/2006/table">
            <a:tbl>
              <a:tblPr/>
              <a:tblGrid>
                <a:gridCol w="1684420">
                  <a:extLst>
                    <a:ext uri="{9D8B030D-6E8A-4147-A177-3AD203B41FA5}">
                      <a16:colId xmlns:a16="http://schemas.microsoft.com/office/drawing/2014/main" val="2725445645"/>
                    </a:ext>
                  </a:extLst>
                </a:gridCol>
                <a:gridCol w="6448926">
                  <a:extLst>
                    <a:ext uri="{9D8B030D-6E8A-4147-A177-3AD203B41FA5}">
                      <a16:colId xmlns:a16="http://schemas.microsoft.com/office/drawing/2014/main" val="1932205024"/>
                    </a:ext>
                  </a:extLst>
                </a:gridCol>
                <a:gridCol w="1171074">
                  <a:extLst>
                    <a:ext uri="{9D8B030D-6E8A-4147-A177-3AD203B41FA5}">
                      <a16:colId xmlns:a16="http://schemas.microsoft.com/office/drawing/2014/main" val="257655626"/>
                    </a:ext>
                  </a:extLst>
                </a:gridCol>
                <a:gridCol w="1171072">
                  <a:extLst>
                    <a:ext uri="{9D8B030D-6E8A-4147-A177-3AD203B41FA5}">
                      <a16:colId xmlns:a16="http://schemas.microsoft.com/office/drawing/2014/main" val="288393598"/>
                    </a:ext>
                  </a:extLst>
                </a:gridCol>
              </a:tblGrid>
              <a:tr h="521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Направление профессиональной деятельности</a:t>
                      </a:r>
                    </a:p>
                  </a:txBody>
                  <a:tcPr marL="8243" marR="25761" marT="6011" marB="60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E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Содержание работы</a:t>
                      </a:r>
                    </a:p>
                  </a:txBody>
                  <a:tcPr marL="8243" marR="25761" marT="6011" marB="60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День недели</a:t>
                      </a:r>
                    </a:p>
                  </a:txBody>
                  <a:tcPr marL="8243" marR="25761" marT="6011" marB="60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A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Время</a:t>
                      </a:r>
                    </a:p>
                  </a:txBody>
                  <a:tcPr marL="8243" marR="25761" marT="6011" marB="60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A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4720"/>
                  </a:ext>
                </a:extLst>
              </a:tr>
              <a:tr h="216469">
                <a:tc rowSpan="3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Психологическое просвещение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E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 dirty="0">
                          <a:effectLst/>
                        </a:rPr>
                        <a:t>Организовать работу психологической гостиной для </a:t>
                      </a:r>
                      <a:r>
                        <a:rPr lang="ru-RU" sz="1050" dirty="0" smtClean="0">
                          <a:effectLst/>
                        </a:rPr>
                        <a:t>воспитателей</a:t>
                      </a:r>
                      <a:endParaRPr lang="ru-RU" sz="1050" dirty="0">
                        <a:effectLst/>
                      </a:endParaRP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DA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Понедельник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A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13:00—14:00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A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84917"/>
                  </a:ext>
                </a:extLst>
              </a:tr>
              <a:tr h="17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лекторий для родителей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Пятница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17:00—18:00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81750"/>
                  </a:ext>
                </a:extLst>
              </a:tr>
              <a:tr h="455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занятия в школе психологического здоровья (взрослый и ребенок, родитель и ребенок, воспитатель и воспитанник)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Четверг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10:00—11:30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15:00—16:30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51843"/>
                  </a:ext>
                </a:extLst>
              </a:tr>
              <a:tr h="455726">
                <a:tc rowSpan="2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Профилактика психолого-педагогических проблем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 dirty="0">
                          <a:effectLst/>
                        </a:rPr>
                        <a:t>Провести профилактические мероприятия для воспитателей (психологические «пятиминутки», беседы, встречи, «откровенный разговор»)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Понедельник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14:00—15:00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13672"/>
                  </a:ext>
                </a:extLst>
              </a:tr>
              <a:tr h="558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психоэмоциональные паузы и психогимнастику (в перерывах между непосредственной образовательной деятельностью с детьми всех возрастов)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Среда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10:00—12:00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76514"/>
                  </a:ext>
                </a:extLst>
              </a:tr>
              <a:tr h="319007">
                <a:tc rowSpan="5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Коррекционно- развивающая работа (индивидуальная, групповая)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групповые психологические игры, занятия, упражнения (младшие и средние группы)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Вторник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11:00—12:00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56970"/>
                  </a:ext>
                </a:extLst>
              </a:tr>
              <a:tr h="284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групповые коррекционно- развивающие занятия (средние группы)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15:30—17:00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64008"/>
                  </a:ext>
                </a:extLst>
              </a:tr>
              <a:tr h="216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групповые коррекционно-развивающие занятия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Среда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15:00—16:00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973110"/>
                  </a:ext>
                </a:extLst>
              </a:tr>
              <a:tr h="250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индивидуальные коррекционно-развивающие занятия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16:00—17:30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31901"/>
                  </a:ext>
                </a:extLst>
              </a:tr>
              <a:tr h="18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Организовать игры с детьми младших групп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Пятница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9:30—10:00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30779"/>
                  </a:ext>
                </a:extLst>
              </a:tr>
              <a:tr h="178334">
                <a:tc rowSpan="4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Психологическая диагностика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диагностические измерения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Понедельник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10:00—11:00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55634"/>
                  </a:ext>
                </a:extLst>
              </a:tr>
              <a:tr h="17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Вторник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10:00—11:00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79900"/>
                  </a:ext>
                </a:extLst>
              </a:tr>
              <a:tr h="17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Обработать диагностические измерения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Понедельник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11:00—13:00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28217"/>
                  </a:ext>
                </a:extLst>
              </a:tr>
              <a:tr h="17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Пятница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10:00—12:00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10085"/>
                  </a:ext>
                </a:extLst>
              </a:tr>
              <a:tr h="250649"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Консилиум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заседание консилиума, взять консультацию у других специалистов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Пятница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12:00—14:00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7249"/>
                  </a:ext>
                </a:extLst>
              </a:tr>
              <a:tr h="178334">
                <a:tc rowSpan="3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Консультирование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Консультировать педагогов (индивидуально)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Пятница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14:00—15:00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07223"/>
                  </a:ext>
                </a:extLst>
              </a:tr>
              <a:tr h="31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Провести психогимнастику, психологические занятия с воспитанниками (индивидуально)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15:00—16:00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459878"/>
                  </a:ext>
                </a:extLst>
              </a:tr>
              <a:tr h="18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Консультировать родителей (индивидуально, в группах)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16:00—17:00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79110"/>
                  </a:ext>
                </a:extLst>
              </a:tr>
              <a:tr h="178334">
                <a:tc rowSpan="5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Методическая работа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Подготовиться к консультациям, тренингам, занятиям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Понедельник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09:00—10:00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7279"/>
                  </a:ext>
                </a:extLst>
              </a:tr>
              <a:tr h="17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Вторник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12:00—15:30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73593"/>
                  </a:ext>
                </a:extLst>
              </a:tr>
              <a:tr h="178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Среда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12:00—15:00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36958"/>
                  </a:ext>
                </a:extLst>
              </a:tr>
              <a:tr h="18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Оформить документацию, заняться самообразованием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</a:rPr>
                        <a:t>Четверг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 dirty="0">
                          <a:effectLst/>
                        </a:rPr>
                        <a:t>09:00—12:00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96931"/>
                  </a:ext>
                </a:extLst>
              </a:tr>
              <a:tr h="79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">
                          <a:effectLst/>
                        </a:rPr>
                        <a:t>Оформить кабинет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">
                          <a:effectLst/>
                        </a:rPr>
                        <a:t>Четверг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" dirty="0">
                          <a:effectLst/>
                        </a:rPr>
                        <a:t>12:00—15:00</a:t>
                      </a:r>
                    </a:p>
                  </a:txBody>
                  <a:tcPr marL="8243" marR="8243" marT="4122" marB="41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7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27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Циклограмма, в которой распределили актуальные проблемы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29832"/>
              </p:ext>
            </p:extLst>
          </p:nvPr>
        </p:nvGraphicFramePr>
        <p:xfrm>
          <a:off x="1371600" y="1190668"/>
          <a:ext cx="10371220" cy="44021456"/>
        </p:xfrm>
        <a:graphic>
          <a:graphicData uri="http://schemas.openxmlformats.org/drawingml/2006/table">
            <a:tbl>
              <a:tblPr/>
              <a:tblGrid>
                <a:gridCol w="2592805">
                  <a:extLst>
                    <a:ext uri="{9D8B030D-6E8A-4147-A177-3AD203B41FA5}">
                      <a16:colId xmlns:a16="http://schemas.microsoft.com/office/drawing/2014/main" val="945638632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2551780494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464982760"/>
                    </a:ext>
                  </a:extLst>
                </a:gridCol>
                <a:gridCol w="2592805">
                  <a:extLst>
                    <a:ext uri="{9D8B030D-6E8A-4147-A177-3AD203B41FA5}">
                      <a16:colId xmlns:a16="http://schemas.microsoft.com/office/drawing/2014/main" val="2727463000"/>
                    </a:ext>
                  </a:extLst>
                </a:gridCol>
              </a:tblGrid>
              <a:tr h="523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Направление профессиональной деятельности</a:t>
                      </a:r>
                    </a:p>
                  </a:txBody>
                  <a:tcPr marL="2688" marR="8399" marT="1960" marB="1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03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Содержание работы</a:t>
                      </a:r>
                    </a:p>
                  </a:txBody>
                  <a:tcPr marL="2688" marR="8399" marT="1960" marB="1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8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День недели</a:t>
                      </a:r>
                    </a:p>
                  </a:txBody>
                  <a:tcPr marL="2688" marR="8399" marT="1960" marB="1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Время</a:t>
                      </a:r>
                    </a:p>
                  </a:txBody>
                  <a:tcPr marL="2688" marR="8399" marT="1960" marB="1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08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2158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fontAlgn="t"/>
                      <a:r>
                        <a:rPr lang="ru-RU" sz="1200" b="1">
                          <a:solidFill>
                            <a:srgbClr val="F7941E"/>
                          </a:solidFill>
                          <a:effectLst/>
                        </a:rPr>
                        <a:t>Ключевая проблема:</a:t>
                      </a:r>
                      <a:r>
                        <a:rPr lang="ru-RU" sz="1200">
                          <a:effectLst/>
                        </a:rPr>
                        <a:t> психологическая поддержка дошкольников в период адаптации к детскому саду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03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47273"/>
                  </a:ext>
                </a:extLst>
              </a:tr>
              <a:tr h="131703"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Психологическое просвещение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Организовать работу психологической гостиной для воспитателей групп раннего и младшего дошкольного возраста на тему «Адаптация. Как стать ребенку другом?»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13:00—14:00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02692"/>
                  </a:ext>
                </a:extLst>
              </a:tr>
              <a:tr h="22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занятия в школе психологического здоровья: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«Когда адаптация проходит нелегко. Кому нужна помощь?»;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«Приучаем к меню детского сада: мастер-класс по приготовлению блюд для родителей»;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«Воспитателю тоже нелегко. Ищем взаимопонимание с родителями»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Четверг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10:00—11:30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15:00—16:30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18024"/>
                  </a:ext>
                </a:extLst>
              </a:tr>
              <a:tr h="75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лекторий для родителей «Режим дня в детском саду и дома — синхронизируем»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17:00—18:00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83248"/>
                  </a:ext>
                </a:extLst>
              </a:tr>
              <a:tr h="244591"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Профилактика психолого-педагогических проблем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профилактические мероприятия для воспитателей: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«Этапы адаптации и специфика работы воспитателя»;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«Как стать другом для ребенка: секреты успеха»;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«Истерика. Экстренная помощь»;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«Что делать, когда что-то пошло не так?»;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«Особенности планирования работы с детьми в адаптационный период»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14:00—15:00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32997"/>
                  </a:ext>
                </a:extLst>
              </a:tr>
              <a:tr h="115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Организовать психоэмоциональные паузы и психогимнастику (в перерывах между непосредственной образовательной деятельностью)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Среда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59296"/>
                  </a:ext>
                </a:extLst>
              </a:tr>
              <a:tr h="75259">
                <a:tc rowSpan="4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Коррекционно-развивающая работа (индивидуальная, групповая)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групповые психологические игры, занятия, упражнения (младшие и средние группы)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Вторник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11:00—12:00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15:30—17:00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12806"/>
                  </a:ext>
                </a:extLst>
              </a:tr>
              <a:tr h="204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коррекционно-развивающие занятия «Изучаем пространство детского сада»: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«У каждого в группе есть свой любимый уголок»;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«Украшаем нашу группу вместе»;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«Каждому ребенку — свое место»;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«Играем вместе»;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«Поиграю немного один/одна»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Среда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15:00—16:00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235639"/>
                  </a:ext>
                </a:extLst>
              </a:tr>
              <a:tr h="59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индивидуальные занятия по адаптации воспитанников к детскому саду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16:00—17:30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42982"/>
                  </a:ext>
                </a:extLst>
              </a:tr>
              <a:tr h="51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Организовать коллективные игры с детьми младших групп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9:30—10:00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78498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Психологическая диагностика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диагностические измерения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10:00—11:00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596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Вторник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10:00—11:00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481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Обработать диагностические измерения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11:00—13:00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174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10588"/>
                  </a:ext>
                </a:extLst>
              </a:tr>
              <a:tr h="5913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Консилиум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заседания консилиума, взять консультацию у других специалистов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12:00—14:00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50124"/>
                  </a:ext>
                </a:extLst>
              </a:tr>
              <a:tr h="180083"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Консультирование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Консультировать педагогов (индивидуально):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«Приемы переключения внимания. Перезагрузка настроения»;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«Ребенок не хочет оставаться в детском саду, когда ему не интересно»;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«Плаксивость: причины и приемы преодоления»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14:00—15:00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6803"/>
                  </a:ext>
                </a:extLst>
              </a:tr>
              <a:tr h="75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психогимнастику, психологические занятия с воспитанниками (индивидуально)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15:00—16:00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13635"/>
                  </a:ext>
                </a:extLst>
              </a:tr>
              <a:tr h="180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Консультировать родителей: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«Как помочь малышу привыкнуть к детскому саду?»;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«Приглашаем воспитателя в гости»;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«Психологический настрой во время прощания с ребенком: как правильно уйти»;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«Ведем дневник адаптации»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16:00—17:00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158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Методическая работа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Подготовиться к консультациям, тренингам, занятиям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09:00—10:00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496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Вторник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12:00—15:30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161548"/>
                  </a:ext>
                </a:extLst>
              </a:tr>
              <a:tr h="29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Среда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55076"/>
                  </a:ext>
                </a:extLst>
              </a:tr>
              <a:tr h="43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Оформить документацию, заняться самообразованием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Четверг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09:00—12:00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644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Оформить кабинет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7646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fontAlgn="t"/>
                      <a:r>
                        <a:rPr lang="ru-RU" sz="1200" b="1">
                          <a:solidFill>
                            <a:srgbClr val="F7941E"/>
                          </a:solidFill>
                          <a:effectLst/>
                        </a:rPr>
                        <a:t>Ключевая проблема:</a:t>
                      </a:r>
                      <a:r>
                        <a:rPr lang="ru-RU" sz="1200">
                          <a:effectLst/>
                        </a:rPr>
                        <a:t> психологическое сопровождение агрессивного поведения дошкольников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65940"/>
                  </a:ext>
                </a:extLst>
              </a:tr>
              <a:tr h="155893"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Психологическое просвещение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Организовать работу психологической гостиной: учимся снимать агрессию у детей, ведем дневник наблюдений, анализируем ситуации, вырабатываем индивидуальную стратегию поведения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13:00—14:00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1599"/>
                  </a:ext>
                </a:extLst>
              </a:tr>
              <a:tr h="172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лектории для родителей: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«Поведение ребенка дома и в детском саду — есть ли разница?»;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«Причины детской агрессии»;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«Агрессия и страхи»;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«Агрессивное поведение и здоровье»;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«Агрессивный родитель — агрессивный малыш»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17:00—18:00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23240"/>
                  </a:ext>
                </a:extLst>
              </a:tr>
              <a:tr h="23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Занятия в школе психологического здоровья: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«Ищем физиологические и соматические причины агрессии»;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«Арт-терапия, цветотерапия, пескотерапия, игротерапия»;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«Составляем график поведения ребенка в течение дня: контролируем всплески агрессивного поведения. Причины»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Четверг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10:00—11:30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15:00—16:30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40665"/>
                  </a:ext>
                </a:extLst>
              </a:tr>
              <a:tr h="284908"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Профилактика психолого-педагогических проблем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Организовать и провести профилактические мероприятия для воспитателей: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«Организация коллективной деятельности и агрессивные дети»;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«Планирование среды и распределение ролей как профилактика агрессии»;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«Волшебная сила поручения»;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«Педагогический стиль поведения: спокойствие и только спокойствие!»;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«Приемы “сбрасывания” негативной энергии воспитателя»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14:00—15:00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01997"/>
                  </a:ext>
                </a:extLst>
              </a:tr>
              <a:tr h="115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психоэмоциональные паузы и психогимнастику (в перерывах между непосредственной образовательной деятельностью)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Среда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52886"/>
                  </a:ext>
                </a:extLst>
              </a:tr>
              <a:tr h="196210">
                <a:tc rowSpan="5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Коррекционно-развивающая работа (индивидуальная, групповая)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психологические игры и упражнения: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«Рисуем страхи»;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«Рисуем семью»;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«Сочиняем сказку про несуществующее животное»;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«Упражнения на снятие мышечных зажимов и напряжения»;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«Тактильные упражнения для успокоения»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Вторник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11:00—12:00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248963"/>
                  </a:ext>
                </a:extLst>
              </a:tr>
              <a:tr h="67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коррекционно-развивающие занятия по индивидуальному плану абилитации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15:30—17:00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25849"/>
                  </a:ext>
                </a:extLst>
              </a:tr>
              <a:tr h="147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психотренинги: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«Работаем с особым случаем»;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«Включение психолога в игры детей»;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«Моделирование специальных ситуаций с целью коррекции поведения ребенка»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Среда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15:00—16:00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2029"/>
                  </a:ext>
                </a:extLst>
              </a:tr>
              <a:tr h="13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Наблюдать за поведением и играми детей. Анализировать. Сформулировать выводы и рекомендации для воспитателей и родителей. Вести дневник психологических наблюдений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16:00—17:30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3984"/>
                  </a:ext>
                </a:extLst>
              </a:tr>
              <a:tr h="139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Организовать и провести игры, которые направлены на формирование у детей положительного восприятия окружающего мира и людей: «Ты нужен», «Ты любим», «Тебе нечего бояться»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9:30—10:00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3115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Психологическая диагностика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диагностические мероприятия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10:00—11:00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469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Вторник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10:00—11:00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4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Обработать результаты диагностик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11:00—13:00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2986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10:00—12:00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449135"/>
                  </a:ext>
                </a:extLst>
              </a:tr>
              <a:tr h="123639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Консилиум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консилиум с другими специалистами. Изучить литературу по проблеме, как работать с агрессией у дошкольников, посетить семинары, вебинары, мастер-классы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12:00—14:00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638586"/>
                  </a:ext>
                </a:extLst>
              </a:tr>
              <a:tr h="260717"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Консультирование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Консультировать педагогов (индивидуально):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«Стратегия и тактика работы с агрессивным ребенком»;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«О чем спросить родителей агрессивного ребенка?»;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«Агрессия в группе детей — это заразно. Как предупредить эпидемию?»;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«Что провоцирует агрессию у детей?»;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«Педагогический самоконтроль и победа над стрессом»;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«Аутоагрессия»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Пятница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14.00–15.00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38653"/>
                  </a:ext>
                </a:extLst>
              </a:tr>
              <a:tr h="91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Провести психогимнастику, психологические занятия с воспитанниками в сенсорной комнате (индивидуально)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15:00—16:00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03439"/>
                  </a:ext>
                </a:extLst>
              </a:tr>
              <a:tr h="357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Консультировать родителей: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«Агрессия у детей: норма и отклонения»;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«Правильное питание для профилактики перевозбуждения у детей»;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«Режим дня — основа физического и психического здоровья»;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«Что важно рассказать о ребенке воспитателю»;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«Цвет, звук, свет и их влияние на психоэмоциональное состояние»;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«Ресурсы закаливания для укрепления нервной системы дошкольника»;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«Главные провокаторы агрессивного поведения ребенка»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16:00—17:00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2054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Методическая работа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Подготовиться к консультациям, тренингам, занятиям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Понедельник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09:00—10:00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87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Вторник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12:00—15:30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647530"/>
                  </a:ext>
                </a:extLst>
              </a:tr>
              <a:tr h="29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Среда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12:00—15:00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17435"/>
                  </a:ext>
                </a:extLst>
              </a:tr>
              <a:tr h="59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Оформить документацию, заняться самообразованием по проблемной теме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Четверг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09:00—12:00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968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Оформить кабинет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12:00—15:00</a:t>
                      </a:r>
                    </a:p>
                  </a:txBody>
                  <a:tcPr marL="2688" marR="2688" marT="1344" marB="134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1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2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Циклограмма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531" y="1545796"/>
            <a:ext cx="6988029" cy="51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u="sng" dirty="0"/>
              <a:t>Журнал регистрации видов работ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>Журнал регистрации видов работ позволяет отслеживать мероприятия, проводимые педагогом-психологом в течение года. </a:t>
            </a:r>
            <a:r>
              <a:rPr lang="ru-RU" b="1" dirty="0"/>
              <a:t/>
            </a:r>
            <a:br>
              <a:rPr lang="ru-RU" b="1" dirty="0"/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0969" y="2140796"/>
            <a:ext cx="4533900" cy="24527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Журналы учета видов работы.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1</a:t>
            </a:r>
            <a:r>
              <a:rPr lang="ru-RU" dirty="0"/>
              <a:t>. Индивидуальная и групповая диагностика.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2. Индивидуальные и групповые консультации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/>
              <a:t>3. Индивидуальная коррекционная и развивающая работа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/>
              <a:t>4. Групповая коррекционная и развивающая работа. 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5. Просветительская и профилактическая работа.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69" y="4714875"/>
            <a:ext cx="4533900" cy="1228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6112042"/>
            <a:ext cx="993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 можете заполнять журналы в электронном виде. В конце учебного года не забудьте их распечатать – они подтверждают работу, которую вы провели.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4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05" y="352508"/>
            <a:ext cx="8867316" cy="6253443"/>
          </a:xfrm>
        </p:spPr>
      </p:pic>
    </p:spTree>
    <p:extLst>
      <p:ext uri="{BB962C8B-B14F-4D97-AF65-F5344CB8AC3E}">
        <p14:creationId xmlns:p14="http://schemas.microsoft.com/office/powerpoint/2010/main" val="260311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36851"/>
              </p:ext>
            </p:extLst>
          </p:nvPr>
        </p:nvGraphicFramePr>
        <p:xfrm>
          <a:off x="1812758" y="1892969"/>
          <a:ext cx="9641307" cy="10962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6932">
                  <a:extLst>
                    <a:ext uri="{9D8B030D-6E8A-4147-A177-3AD203B41FA5}">
                      <a16:colId xmlns:a16="http://schemas.microsoft.com/office/drawing/2014/main" val="979326962"/>
                    </a:ext>
                  </a:extLst>
                </a:gridCol>
                <a:gridCol w="1197539">
                  <a:extLst>
                    <a:ext uri="{9D8B030D-6E8A-4147-A177-3AD203B41FA5}">
                      <a16:colId xmlns:a16="http://schemas.microsoft.com/office/drawing/2014/main" val="2893758409"/>
                    </a:ext>
                  </a:extLst>
                </a:gridCol>
                <a:gridCol w="2011147">
                  <a:extLst>
                    <a:ext uri="{9D8B030D-6E8A-4147-A177-3AD203B41FA5}">
                      <a16:colId xmlns:a16="http://schemas.microsoft.com/office/drawing/2014/main" val="2481625252"/>
                    </a:ext>
                  </a:extLst>
                </a:gridCol>
                <a:gridCol w="2402253">
                  <a:extLst>
                    <a:ext uri="{9D8B030D-6E8A-4147-A177-3AD203B41FA5}">
                      <a16:colId xmlns:a16="http://schemas.microsoft.com/office/drawing/2014/main" val="2366923639"/>
                    </a:ext>
                  </a:extLst>
                </a:gridCol>
                <a:gridCol w="1504323">
                  <a:extLst>
                    <a:ext uri="{9D8B030D-6E8A-4147-A177-3AD203B41FA5}">
                      <a16:colId xmlns:a16="http://schemas.microsoft.com/office/drawing/2014/main" val="3973962251"/>
                    </a:ext>
                  </a:extLst>
                </a:gridCol>
                <a:gridCol w="1689113">
                  <a:extLst>
                    <a:ext uri="{9D8B030D-6E8A-4147-A177-3AD203B41FA5}">
                      <a16:colId xmlns:a16="http://schemas.microsoft.com/office/drawing/2014/main" val="622635812"/>
                    </a:ext>
                  </a:extLst>
                </a:gridCol>
              </a:tblGrid>
              <a:tr h="545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Консультируемый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Повод обращения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389981"/>
                  </a:ext>
                </a:extLst>
              </a:tr>
              <a:tr h="550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6492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044030"/>
            <a:ext cx="100824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Журнал консультаций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Регистрируются все обращения за консультацией к педагогу-психологу.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2758" y="3384884"/>
            <a:ext cx="9641305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Регистрируются все обращения за консультацией к педагогу-психологу.</a:t>
            </a:r>
            <a:endParaRPr lang="ru-RU" altLang="ru-RU" sz="1050" dirty="0">
              <a:latin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графе «Консультируемый» указывается имя, возраст, класс/группа, должность обратившегося. В случае анонимного обращения информация кодируется.</a:t>
            </a:r>
            <a:endParaRPr lang="ru-RU" altLang="ru-RU" sz="1050" dirty="0">
              <a:latin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графе «Повод обращения» фиксируется формулировка повода обращения.</a:t>
            </a:r>
            <a:endParaRPr lang="ru-RU" altLang="ru-RU" sz="1050" dirty="0">
              <a:latin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графе «Проблема» в общих чертах обозначается характер проблемы, затруднений, с которыми клиент обратился за психологической помощью. Например,  трудности в обучении, проблемы во взаимоотношениях с взрослыми, нарушения школьной адаптации.</a:t>
            </a:r>
            <a:endParaRPr lang="ru-RU" altLang="ru-RU" sz="1050" dirty="0">
              <a:latin typeface="Arial" panose="020B0604020202020204" pitchFamily="34" charset="0"/>
            </a:endParaRPr>
          </a:p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 графе «Результат» указывается характер рекомендаций по результатам консультативной беседы. Например, направление на ПМПК, повторное консультирование, коррекционная работа, разработка рекомендаций.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9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u="sng" dirty="0"/>
              <a:t>Журнал учета индивидуальных и групповых форм работы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/>
              <a:t>Включает в себя несколько </a:t>
            </a:r>
            <a:r>
              <a:rPr lang="ru-RU" sz="3200" dirty="0" smtClean="0"/>
              <a:t>разделов:</a:t>
            </a:r>
          </a:p>
          <a:p>
            <a:pPr marL="0" indent="0">
              <a:buNone/>
            </a:pPr>
            <a:endParaRPr lang="ru-RU" sz="3200" b="1" dirty="0"/>
          </a:p>
          <a:p>
            <a:pPr lvl="0"/>
            <a:r>
              <a:rPr lang="ru-RU" sz="3200" dirty="0" smtClean="0"/>
              <a:t>Групповая </a:t>
            </a:r>
            <a:r>
              <a:rPr lang="ru-RU" sz="3200" dirty="0"/>
              <a:t>коррекционная / развивающая работа </a:t>
            </a:r>
            <a:endParaRPr lang="ru-RU" sz="3200" b="1" dirty="0"/>
          </a:p>
          <a:p>
            <a:pPr lvl="0"/>
            <a:r>
              <a:rPr lang="ru-RU" sz="3200" dirty="0"/>
              <a:t>Индивидуальная коррекционно-развивающая работа </a:t>
            </a:r>
            <a:endParaRPr lang="ru-RU" sz="3200" b="1" dirty="0"/>
          </a:p>
          <a:p>
            <a:pPr lvl="0"/>
            <a:r>
              <a:rPr lang="ru-RU" sz="3200" dirty="0"/>
              <a:t>Просвещение и профилактика </a:t>
            </a:r>
            <a:endParaRPr lang="ru-RU" sz="3200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99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r="1092" b="11675"/>
          <a:stretch/>
        </p:blipFill>
        <p:spPr>
          <a:xfrm>
            <a:off x="1346625" y="352925"/>
            <a:ext cx="10328395" cy="5534527"/>
          </a:xfrm>
        </p:spPr>
      </p:pic>
    </p:spTree>
    <p:extLst>
      <p:ext uri="{BB962C8B-B14F-4D97-AF65-F5344CB8AC3E}">
        <p14:creationId xmlns:p14="http://schemas.microsoft.com/office/powerpoint/2010/main" val="74715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5388065"/>
              </p:ext>
            </p:extLst>
          </p:nvPr>
        </p:nvGraphicFramePr>
        <p:xfrm>
          <a:off x="1291389" y="2925091"/>
          <a:ext cx="4449056" cy="12818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4528">
                  <a:extLst>
                    <a:ext uri="{9D8B030D-6E8A-4147-A177-3AD203B41FA5}">
                      <a16:colId xmlns:a16="http://schemas.microsoft.com/office/drawing/2014/main" val="2761481289"/>
                    </a:ext>
                  </a:extLst>
                </a:gridCol>
                <a:gridCol w="2224528">
                  <a:extLst>
                    <a:ext uri="{9D8B030D-6E8A-4147-A177-3AD203B41FA5}">
                      <a16:colId xmlns:a16="http://schemas.microsoft.com/office/drawing/2014/main" val="2587131609"/>
                    </a:ext>
                  </a:extLst>
                </a:gridCol>
              </a:tblGrid>
              <a:tr h="9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Сильные стороны развития ребенка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4" marR="51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Слабые стороны развития ребенка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4" marR="51684" marT="0" marB="0"/>
                </a:tc>
                <a:extLst>
                  <a:ext uri="{0D108BD9-81ED-4DB2-BD59-A6C34878D82A}">
                    <a16:rowId xmlns:a16="http://schemas.microsoft.com/office/drawing/2014/main" val="1148794361"/>
                  </a:ext>
                </a:extLst>
              </a:tr>
              <a:tr h="9161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4" marR="5168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684" marR="51684" marT="0" marB="0"/>
                </a:tc>
                <a:extLst>
                  <a:ext uri="{0D108BD9-81ED-4DB2-BD59-A6C34878D82A}">
                    <a16:rowId xmlns:a16="http://schemas.microsoft.com/office/drawing/2014/main" val="270565951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63054" y="1031223"/>
            <a:ext cx="561525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Индивидуальная коррекционная / развивающая работа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страница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Фамилия Имя  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Класс / группа _________________________                        Возраст 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Проблема ______________________________________________________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Цели и задачи коррекционной / развивающей работы 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Программа 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Сроки проведения___________________________________________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Режим работы ___________________________________________________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2526" y="4346502"/>
            <a:ext cx="5518485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Arial" panose="020B0604020202020204" pitchFamily="34" charset="0"/>
                <a:ea typeface="Times New Roman" panose="02020603050405020304" pitchFamily="18" charset="0"/>
              </a:rPr>
              <a:t>Результаты коррекционной / развивающей работы</a:t>
            </a:r>
            <a:endParaRPr lang="ru-RU" altLang="ru-RU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□ </a:t>
            </a:r>
            <a:r>
              <a:rPr lang="ru-RU" altLang="ru-RU" sz="900" dirty="0">
                <a:ea typeface="Times New Roman" panose="02020603050405020304" pitchFamily="18" charset="0"/>
              </a:rPr>
              <a:t>положительная динамика</a:t>
            </a:r>
            <a:r>
              <a:rPr lang="ru-RU" altLang="ru-RU" sz="9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</a:t>
            </a:r>
            <a:r>
              <a:rPr lang="ru-RU" alt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□ </a:t>
            </a:r>
            <a:r>
              <a:rPr lang="ru-RU" altLang="ru-RU" sz="900" dirty="0">
                <a:ea typeface="Times New Roman" panose="02020603050405020304" pitchFamily="18" charset="0"/>
              </a:rPr>
              <a:t>динамика незначительная</a:t>
            </a:r>
            <a:r>
              <a:rPr lang="ru-RU" altLang="ru-RU" sz="10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□ </a:t>
            </a:r>
            <a:r>
              <a:rPr lang="ru-RU" altLang="ru-RU" sz="900" dirty="0">
                <a:ea typeface="Times New Roman" panose="02020603050405020304" pitchFamily="18" charset="0"/>
              </a:rPr>
              <a:t>динамика отсутствует</a:t>
            </a:r>
            <a:endParaRPr lang="ru-RU" altLang="ru-RU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________________________________________________________________________________________________________</a:t>
            </a:r>
            <a:endParaRPr lang="ru-RU" altLang="ru-RU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Arial" panose="020B0604020202020204" pitchFamily="34" charset="0"/>
                <a:ea typeface="Times New Roman" panose="02020603050405020304" pitchFamily="18" charset="0"/>
              </a:rPr>
              <a:t>Рекомендации</a:t>
            </a:r>
            <a:endParaRPr lang="ru-RU" altLang="ru-RU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________________________________________________________________________________________________________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                                                                                       </a:t>
            </a:r>
            <a:r>
              <a:rPr lang="ru-RU" altLang="ru-RU" sz="900" dirty="0">
                <a:latin typeface="Arial" panose="020B0604020202020204" pitchFamily="34" charset="0"/>
                <a:ea typeface="Times New Roman" panose="02020603050405020304" pitchFamily="18" charset="0"/>
              </a:rPr>
              <a:t>__________ /_________________/</a:t>
            </a:r>
            <a:endParaRPr lang="ru-RU" altLang="ru-RU" sz="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latin typeface="Arial" panose="020B0604020202020204" pitchFamily="34" charset="0"/>
                <a:ea typeface="Times New Roman" panose="02020603050405020304" pitchFamily="18" charset="0"/>
              </a:rPr>
              <a:t>дата завершения работы                                   </a:t>
            </a:r>
            <a:r>
              <a:rPr lang="ru-RU" altLang="ru-RU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</a:t>
            </a:r>
            <a:r>
              <a:rPr lang="ru-RU" altLang="ru-RU" sz="900" dirty="0">
                <a:latin typeface="Arial" panose="020B0604020202020204" pitchFamily="34" charset="0"/>
                <a:ea typeface="Times New Roman" panose="02020603050405020304" pitchFamily="18" charset="0"/>
              </a:rPr>
              <a:t>подпись          расшифровка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7004807" y="1031224"/>
            <a:ext cx="4910581" cy="941955"/>
          </a:xfrm>
        </p:spPr>
        <p:txBody>
          <a:bodyPr/>
          <a:lstStyle/>
          <a:p>
            <a:pPr marL="0" indent="0">
              <a:buNone/>
            </a:pP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страница</a:t>
            </a:r>
          </a:p>
          <a:p>
            <a:pPr marL="0" indent="0">
              <a:buNone/>
            </a:pPr>
            <a:r>
              <a:rPr lang="ru-RU" sz="1200" b="1" u="sng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Содержание коррекционной / развивающей работы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71294"/>
              </p:ext>
            </p:extLst>
          </p:nvPr>
        </p:nvGraphicFramePr>
        <p:xfrm>
          <a:off x="7004807" y="2424419"/>
          <a:ext cx="5067078" cy="29150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111">
                  <a:extLst>
                    <a:ext uri="{9D8B030D-6E8A-4147-A177-3AD203B41FA5}">
                      <a16:colId xmlns:a16="http://schemas.microsoft.com/office/drawing/2014/main" val="1532583058"/>
                    </a:ext>
                  </a:extLst>
                </a:gridCol>
                <a:gridCol w="576460">
                  <a:extLst>
                    <a:ext uri="{9D8B030D-6E8A-4147-A177-3AD203B41FA5}">
                      <a16:colId xmlns:a16="http://schemas.microsoft.com/office/drawing/2014/main" val="1357818840"/>
                    </a:ext>
                  </a:extLst>
                </a:gridCol>
                <a:gridCol w="2767004">
                  <a:extLst>
                    <a:ext uri="{9D8B030D-6E8A-4147-A177-3AD203B41FA5}">
                      <a16:colId xmlns:a16="http://schemas.microsoft.com/office/drawing/2014/main" val="2869930542"/>
                    </a:ext>
                  </a:extLst>
                </a:gridCol>
                <a:gridCol w="1383503">
                  <a:extLst>
                    <a:ext uri="{9D8B030D-6E8A-4147-A177-3AD203B41FA5}">
                      <a16:colId xmlns:a16="http://schemas.microsoft.com/office/drawing/2014/main" val="3338745555"/>
                    </a:ext>
                  </a:extLst>
                </a:gridCol>
              </a:tblGrid>
              <a:tr h="588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Краткое содержание занятия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Примечание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368031"/>
                  </a:ext>
                </a:extLst>
              </a:tr>
              <a:tr h="784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450602"/>
                  </a:ext>
                </a:extLst>
              </a:tr>
              <a:tr h="771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040679"/>
                  </a:ext>
                </a:extLst>
              </a:tr>
              <a:tr h="771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430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18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554" y="577516"/>
            <a:ext cx="7680107" cy="59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56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В основе документации положены следующие </a:t>
            </a:r>
            <a:r>
              <a:rPr lang="ru-RU" sz="3100" b="1" dirty="0" smtClean="0"/>
              <a:t>принципы: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873452"/>
              </p:ext>
            </p:extLst>
          </p:nvPr>
        </p:nvGraphicFramePr>
        <p:xfrm>
          <a:off x="1430323" y="1694576"/>
          <a:ext cx="9601200" cy="478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345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494278"/>
              </p:ext>
            </p:extLst>
          </p:nvPr>
        </p:nvGraphicFramePr>
        <p:xfrm>
          <a:off x="2781265" y="2302429"/>
          <a:ext cx="669798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0833998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5773642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0682969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0593182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72579008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92207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Адресат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степень участия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Примечание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2519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53961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0844" y="496725"/>
            <a:ext cx="106456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Просвещение и профилактическая работа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данном разделе фиксируются семинары для педагогов и родителей, лекции, выступления на родительских собраниях, педсоветах, тренинги с детьми или взрослыми.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9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/>
              <a:t>Журнал учета экспертных видов </a:t>
            </a:r>
            <a:r>
              <a:rPr lang="ru-RU" sz="2800" b="1" u="sng" dirty="0" smtClean="0"/>
              <a:t>работ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95734"/>
              </p:ext>
            </p:extLst>
          </p:nvPr>
        </p:nvGraphicFramePr>
        <p:xfrm>
          <a:off x="1507959" y="2502568"/>
          <a:ext cx="9705472" cy="2374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5648">
                  <a:extLst>
                    <a:ext uri="{9D8B030D-6E8A-4147-A177-3AD203B41FA5}">
                      <a16:colId xmlns:a16="http://schemas.microsoft.com/office/drawing/2014/main" val="2954494242"/>
                    </a:ext>
                  </a:extLst>
                </a:gridCol>
                <a:gridCol w="2057889">
                  <a:extLst>
                    <a:ext uri="{9D8B030D-6E8A-4147-A177-3AD203B41FA5}">
                      <a16:colId xmlns:a16="http://schemas.microsoft.com/office/drawing/2014/main" val="907865329"/>
                    </a:ext>
                  </a:extLst>
                </a:gridCol>
                <a:gridCol w="4440707">
                  <a:extLst>
                    <a:ext uri="{9D8B030D-6E8A-4147-A177-3AD203B41FA5}">
                      <a16:colId xmlns:a16="http://schemas.microsoft.com/office/drawing/2014/main" val="2078373906"/>
                    </a:ext>
                  </a:extLst>
                </a:gridCol>
                <a:gridCol w="2351228">
                  <a:extLst>
                    <a:ext uri="{9D8B030D-6E8A-4147-A177-3AD203B41FA5}">
                      <a16:colId xmlns:a16="http://schemas.microsoft.com/office/drawing/2014/main" val="330576982"/>
                    </a:ext>
                  </a:extLst>
                </a:gridCol>
              </a:tblGrid>
              <a:tr h="545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 работы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Примечание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447874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16.09.21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Выступление с докладом: «…….»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РМО ЦППМСП Московского р-на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52133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79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32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Отдельные папки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Диагностический инструментарий.</a:t>
            </a:r>
            <a:r>
              <a:rPr lang="ru-RU" dirty="0"/>
              <a:t> Заведите отдельную папку с материалами для диагностик. Распределите их по разделам в зависимости от цели обследования. В начале каждого раздела поместите список всех методик, которые в него входят, в том порядке, как они расположены. Так вы быстро отыщете нужный материал.</a:t>
            </a:r>
          </a:p>
          <a:p>
            <a:r>
              <a:rPr lang="ru-RU" b="1" dirty="0"/>
              <a:t>Коррекционные и развивающие программы.</a:t>
            </a:r>
            <a:r>
              <a:rPr lang="ru-RU" dirty="0"/>
              <a:t> В начале учебного года проверьте наличие всех коррекционных и развивающих программ, которые вы планируете реализовать. Если у вас нет программы по какой-либо теме, разработайте ее самостоятельно или используйте готовую.</a:t>
            </a:r>
          </a:p>
          <a:p>
            <a:r>
              <a:rPr lang="ru-RU" b="1" dirty="0"/>
              <a:t>Сценарии мероприятий.</a:t>
            </a:r>
            <a:r>
              <a:rPr lang="ru-RU" dirty="0"/>
              <a:t> В течение года собирайте в отдельную папку сценарии мероприятий, которые вы провели с детьми, родителями и педагогами. Перед каждым сценарием пропишите целевую аудиторию мероприятия, цель, продолжительность, какие материалы необходимо подготовить.</a:t>
            </a:r>
          </a:p>
          <a:p>
            <a:r>
              <a:rPr lang="ru-RU" b="1" dirty="0"/>
              <a:t>Тексты консультаций и материалы сменного стенда.</a:t>
            </a:r>
            <a:r>
              <a:rPr lang="ru-RU" dirty="0"/>
              <a:t> Темы, по которым воспитатели и родители хотят получить консультацию, часто перекликаются. В процессе работы составляйте рекомендации по темам, оформляйте памятки и брошюры. В дальнейшем их можно использовать на родительском собрании или педсовете.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35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Аналитический </a:t>
            </a:r>
            <a:r>
              <a:rPr lang="ru-RU" b="1" dirty="0" smtClean="0"/>
              <a:t>отчет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одтверждает</a:t>
            </a:r>
            <a:r>
              <a:rPr lang="ru-RU" dirty="0"/>
              <a:t>, что вы реализовали свой план работы на учебный год. Единого образца нет, поэтому вы можете писать его в свободной форме.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Отчет нужен для руководства, чтобы проконтролировать и оценить вашу деятельность. Вам данные из отчета помогут проанализировать свою работу и спланировать деятельность на следующий учебный год.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7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отчет  (пример)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1411705"/>
            <a:ext cx="9601200" cy="4973053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/>
              <a:t>Отчет о работе за ______________ учебный год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b="1" dirty="0"/>
              <a:t>педагога-психолога  </a:t>
            </a:r>
            <a:r>
              <a:rPr lang="ru-RU" sz="1400" b="1" dirty="0" smtClean="0"/>
              <a:t>_____________________________________________________________________________________________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                                     </a:t>
            </a:r>
            <a:r>
              <a:rPr lang="ru-RU" sz="1400" dirty="0" smtClean="0"/>
              <a:t>(</a:t>
            </a:r>
            <a:r>
              <a:rPr lang="ru-RU" sz="1400" dirty="0"/>
              <a:t>название и номер учреждения)</a:t>
            </a:r>
          </a:p>
          <a:p>
            <a:pPr marL="0" indent="0" algn="ctr">
              <a:buNone/>
            </a:pPr>
            <a:r>
              <a:rPr lang="ru-RU" sz="1400" b="1" dirty="0"/>
              <a:t>_______________________________________________</a:t>
            </a:r>
            <a:endParaRPr lang="ru-RU" sz="1400" dirty="0"/>
          </a:p>
          <a:p>
            <a:pPr marL="0" indent="0" algn="ctr">
              <a:buNone/>
            </a:pPr>
            <a:r>
              <a:rPr lang="ru-RU" sz="1400" dirty="0" smtClean="0"/>
              <a:t>  </a:t>
            </a:r>
            <a:r>
              <a:rPr lang="ru-RU" sz="1400" dirty="0"/>
              <a:t>(ФИО</a:t>
            </a:r>
            <a:r>
              <a:rPr lang="ru-RU" sz="1400" dirty="0" smtClean="0"/>
              <a:t>)</a:t>
            </a:r>
          </a:p>
          <a:p>
            <a:pPr marL="0" indent="0" algn="ctr">
              <a:buNone/>
            </a:pPr>
            <a:r>
              <a:rPr lang="ru-RU" b="1" dirty="0"/>
              <a:t>1. Диагностическая работа</a:t>
            </a:r>
            <a:endParaRPr lang="ru-RU" dirty="0"/>
          </a:p>
          <a:p>
            <a:pPr marL="0" indent="0" algn="ctr">
              <a:buNone/>
            </a:pPr>
            <a:endParaRPr lang="ru-RU" sz="1400" dirty="0"/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76356"/>
              </p:ext>
            </p:extLst>
          </p:nvPr>
        </p:nvGraphicFramePr>
        <p:xfrm>
          <a:off x="1371600" y="3850105"/>
          <a:ext cx="9601200" cy="2691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0469">
                  <a:extLst>
                    <a:ext uri="{9D8B030D-6E8A-4147-A177-3AD203B41FA5}">
                      <a16:colId xmlns:a16="http://schemas.microsoft.com/office/drawing/2014/main" val="860155140"/>
                    </a:ext>
                  </a:extLst>
                </a:gridCol>
                <a:gridCol w="1425178">
                  <a:extLst>
                    <a:ext uri="{9D8B030D-6E8A-4147-A177-3AD203B41FA5}">
                      <a16:colId xmlns:a16="http://schemas.microsoft.com/office/drawing/2014/main" val="1742836401"/>
                    </a:ext>
                  </a:extLst>
                </a:gridCol>
                <a:gridCol w="2025253">
                  <a:extLst>
                    <a:ext uri="{9D8B030D-6E8A-4147-A177-3AD203B41FA5}">
                      <a16:colId xmlns:a16="http://schemas.microsoft.com/office/drawing/2014/main" val="51627179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906894926"/>
                    </a:ext>
                  </a:extLst>
                </a:gridCol>
              </a:tblGrid>
              <a:tr h="574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 изучения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Группа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человек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Методы, методики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extLst>
                  <a:ext uri="{0D108BD9-81ED-4DB2-BD59-A6C34878D82A}">
                    <a16:rowId xmlns:a16="http://schemas.microsoft.com/office/drawing/2014/main" val="1530581638"/>
                  </a:ext>
                </a:extLst>
              </a:tr>
              <a:tr h="195978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Готовность к школе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Интеллектуальная сфера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Мотивационно-волевая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Поведенческие особенности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</a:rPr>
                        <a:t>Ценностные ориентации</a:t>
                      </a:r>
                      <a:endParaRPr lang="ru-RU" sz="1800" dirty="0">
                        <a:effectLst/>
                      </a:endParaRPr>
                    </a:p>
                    <a:p>
                      <a:pPr marL="1028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……….</a:t>
                      </a:r>
                      <a:endParaRPr lang="ru-RU" sz="1800" dirty="0">
                        <a:effectLst/>
                      </a:endParaRPr>
                    </a:p>
                    <a:p>
                      <a:pPr marL="10287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extLst>
                  <a:ext uri="{0D108BD9-81ED-4DB2-BD59-A6C34878D82A}">
                    <a16:rowId xmlns:a16="http://schemas.microsoft.com/office/drawing/2014/main" val="12829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84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64460" y="372797"/>
            <a:ext cx="4712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Профилактическая работа, просвещение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80630"/>
              </p:ext>
            </p:extLst>
          </p:nvPr>
        </p:nvGraphicFramePr>
        <p:xfrm>
          <a:off x="964460" y="908098"/>
          <a:ext cx="9601200" cy="1267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122421449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0971113"/>
                    </a:ext>
                  </a:extLst>
                </a:gridCol>
              </a:tblGrid>
              <a:tr h="330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 мероприятия, вид деятельности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extLst>
                  <a:ext uri="{0D108BD9-81ED-4DB2-BD59-A6C34878D82A}">
                    <a16:rowId xmlns:a16="http://schemas.microsoft.com/office/drawing/2014/main" val="643405581"/>
                  </a:ext>
                </a:extLst>
              </a:tr>
              <a:tr h="93261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</a:rPr>
                        <a:t>Выступление на семинара с темой «…».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</a:rPr>
                        <a:t>Участие в родительских собраниях 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</a:rPr>
                        <a:t>Оформление кабинетных стендов, информационных листов 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100">
                          <a:effectLst/>
                        </a:rPr>
                        <a:t>Курс, факультатив 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    ……….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extLst>
                  <a:ext uri="{0D108BD9-81ED-4DB2-BD59-A6C34878D82A}">
                    <a16:rowId xmlns:a16="http://schemas.microsoft.com/office/drawing/2014/main" val="350156203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64460" y="2490356"/>
            <a:ext cx="3699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Консультативная деятельность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25227"/>
              </p:ext>
            </p:extLst>
          </p:nvPr>
        </p:nvGraphicFramePr>
        <p:xfrm>
          <a:off x="980500" y="3174049"/>
          <a:ext cx="9601201" cy="107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4153">
                  <a:extLst>
                    <a:ext uri="{9D8B030D-6E8A-4147-A177-3AD203B41FA5}">
                      <a16:colId xmlns:a16="http://schemas.microsoft.com/office/drawing/2014/main" val="524734008"/>
                    </a:ext>
                  </a:extLst>
                </a:gridCol>
                <a:gridCol w="3078524">
                  <a:extLst>
                    <a:ext uri="{9D8B030D-6E8A-4147-A177-3AD203B41FA5}">
                      <a16:colId xmlns:a16="http://schemas.microsoft.com/office/drawing/2014/main" val="1216994402"/>
                    </a:ext>
                  </a:extLst>
                </a:gridCol>
                <a:gridCol w="3078524">
                  <a:extLst>
                    <a:ext uri="{9D8B030D-6E8A-4147-A177-3AD203B41FA5}">
                      <a16:colId xmlns:a16="http://schemas.microsoft.com/office/drawing/2014/main" val="4121588742"/>
                    </a:ext>
                  </a:extLst>
                </a:gridCol>
              </a:tblGrid>
              <a:tr h="2065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Объект консультирования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обращений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76953"/>
                  </a:ext>
                </a:extLst>
              </a:tr>
              <a:tr h="200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Индивидуальная форма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Групповая форма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extLst>
                  <a:ext uri="{0D108BD9-81ED-4DB2-BD59-A6C34878D82A}">
                    <a16:rowId xmlns:a16="http://schemas.microsoft.com/office/drawing/2014/main" val="3710338983"/>
                  </a:ext>
                </a:extLst>
              </a:tr>
              <a:tr h="65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Администрация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Родители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Учащиеся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958" marR="24958" marT="0" marB="0"/>
                </a:tc>
                <a:extLst>
                  <a:ext uri="{0D108BD9-81ED-4DB2-BD59-A6C34878D82A}">
                    <a16:rowId xmlns:a16="http://schemas.microsoft.com/office/drawing/2014/main" val="212721475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54360" y="4547449"/>
            <a:ext cx="4509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Коррекционная / развивающая работа.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12208"/>
              </p:ext>
            </p:extLst>
          </p:nvPr>
        </p:nvGraphicFramePr>
        <p:xfrm>
          <a:off x="980502" y="4946472"/>
          <a:ext cx="9601199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0431">
                  <a:extLst>
                    <a:ext uri="{9D8B030D-6E8A-4147-A177-3AD203B41FA5}">
                      <a16:colId xmlns:a16="http://schemas.microsoft.com/office/drawing/2014/main" val="1789990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5318650"/>
                    </a:ext>
                  </a:extLst>
                </a:gridCol>
                <a:gridCol w="1275159">
                  <a:extLst>
                    <a:ext uri="{9D8B030D-6E8A-4147-A177-3AD203B41FA5}">
                      <a16:colId xmlns:a16="http://schemas.microsoft.com/office/drawing/2014/main" val="1904098772"/>
                    </a:ext>
                  </a:extLst>
                </a:gridCol>
                <a:gridCol w="1527066">
                  <a:extLst>
                    <a:ext uri="{9D8B030D-6E8A-4147-A177-3AD203B41FA5}">
                      <a16:colId xmlns:a16="http://schemas.microsoft.com/office/drawing/2014/main" val="1053096887"/>
                    </a:ext>
                  </a:extLst>
                </a:gridCol>
                <a:gridCol w="2148393">
                  <a:extLst>
                    <a:ext uri="{9D8B030D-6E8A-4147-A177-3AD203B41FA5}">
                      <a16:colId xmlns:a16="http://schemas.microsoft.com/office/drawing/2014/main" val="3115482371"/>
                    </a:ext>
                  </a:extLst>
                </a:gridCol>
              </a:tblGrid>
              <a:tr h="49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Проблема, направление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коррекции и развития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 работы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инд / групп.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Классы,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группы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человек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Режим работы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(количество занятий,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продолжительность во времени)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extLst>
                  <a:ext uri="{0D108BD9-81ED-4DB2-BD59-A6C34878D82A}">
                    <a16:rowId xmlns:a16="http://schemas.microsoft.com/office/drawing/2014/main" val="1497410425"/>
                  </a:ext>
                </a:extLst>
              </a:tr>
              <a:tr h="990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. Эмоциональное состояние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 Поведенческая сфера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 Коммуникативные навыки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 Климат в коллективе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 Агрессивность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……..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003" marR="25003" marT="0" marB="0"/>
                </a:tc>
                <a:extLst>
                  <a:ext uri="{0D108BD9-81ED-4DB2-BD59-A6C34878D82A}">
                    <a16:rowId xmlns:a16="http://schemas.microsoft.com/office/drawing/2014/main" val="4169117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39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333" y="436966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Экспертная деятельность.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9720"/>
              </p:ext>
            </p:extLst>
          </p:nvPr>
        </p:nvGraphicFramePr>
        <p:xfrm>
          <a:off x="1112333" y="806298"/>
          <a:ext cx="9601200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26662067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967401676"/>
                    </a:ext>
                  </a:extLst>
                </a:gridCol>
              </a:tblGrid>
              <a:tr h="16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деятельности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extLst>
                  <a:ext uri="{0D108BD9-81ED-4DB2-BD59-A6C34878D82A}">
                    <a16:rowId xmlns:a16="http://schemas.microsoft.com/office/drawing/2014/main" val="3469697152"/>
                  </a:ext>
                </a:extLst>
              </a:tr>
              <a:tr h="6600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Участие в </a:t>
                      </a:r>
                      <a:r>
                        <a:rPr lang="ru-RU" sz="1400" dirty="0" err="1">
                          <a:effectLst/>
                        </a:rPr>
                        <a:t>ПМПк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Посещение анализ уроков в период адаптации первоклассников к школе.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…….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extLst>
                  <a:ext uri="{0D108BD9-81ED-4DB2-BD59-A6C34878D82A}">
                    <a16:rowId xmlns:a16="http://schemas.microsoft.com/office/drawing/2014/main" val="375224979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12333" y="2104104"/>
            <a:ext cx="5209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Организационно-методическая деятельность.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06693"/>
              </p:ext>
            </p:extLst>
          </p:nvPr>
        </p:nvGraphicFramePr>
        <p:xfrm>
          <a:off x="1112333" y="2405195"/>
          <a:ext cx="9601200" cy="149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358720546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724368821"/>
                    </a:ext>
                  </a:extLst>
                </a:gridCol>
              </a:tblGrid>
              <a:tr h="16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деятельности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extLst>
                  <a:ext uri="{0D108BD9-81ED-4DB2-BD59-A6C34878D82A}">
                    <a16:rowId xmlns:a16="http://schemas.microsoft.com/office/drawing/2014/main" val="1757350191"/>
                  </a:ext>
                </a:extLst>
              </a:tr>
              <a:tr h="82510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Участие в работе методического объединения педагогов-психологов образовательных учреждений (форма участия, тема выступления и т.д.).</a:t>
                      </a:r>
                      <a:endParaRPr lang="ru-RU" sz="16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Оформление кабинета. 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…….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extLst>
                  <a:ext uri="{0D108BD9-81ED-4DB2-BD59-A6C34878D82A}">
                    <a16:rowId xmlns:a16="http://schemas.microsoft.com/office/drawing/2014/main" val="21301158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12270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2333" y="3989572"/>
            <a:ext cx="330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Повышение квалификации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14043"/>
              </p:ext>
            </p:extLst>
          </p:nvPr>
        </p:nvGraphicFramePr>
        <p:xfrm>
          <a:off x="1112333" y="4449761"/>
          <a:ext cx="9601200" cy="149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536235698"/>
                    </a:ext>
                  </a:extLst>
                </a:gridCol>
                <a:gridCol w="1425178">
                  <a:extLst>
                    <a:ext uri="{9D8B030D-6E8A-4147-A177-3AD203B41FA5}">
                      <a16:colId xmlns:a16="http://schemas.microsoft.com/office/drawing/2014/main" val="2616159854"/>
                    </a:ext>
                  </a:extLst>
                </a:gridCol>
                <a:gridCol w="3301663">
                  <a:extLst>
                    <a:ext uri="{9D8B030D-6E8A-4147-A177-3AD203B41FA5}">
                      <a16:colId xmlns:a16="http://schemas.microsoft.com/office/drawing/2014/main" val="2418542356"/>
                    </a:ext>
                  </a:extLst>
                </a:gridCol>
                <a:gridCol w="973872">
                  <a:extLst>
                    <a:ext uri="{9D8B030D-6E8A-4147-A177-3AD203B41FA5}">
                      <a16:colId xmlns:a16="http://schemas.microsoft.com/office/drawing/2014/main" val="12207001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1244662212"/>
                    </a:ext>
                  </a:extLst>
                </a:gridCol>
              </a:tblGrid>
              <a:tr h="165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повышения квалификации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Общие сведения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034115"/>
                  </a:ext>
                </a:extLst>
              </a:tr>
              <a:tr h="495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Образовательные курсы, проблемные семинары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(указать тему)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 обучения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(получен сертификат, свидетельство и т.д.)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часов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extLst>
                  <a:ext uri="{0D108BD9-81ED-4DB2-BD59-A6C34878D82A}">
                    <a16:rowId xmlns:a16="http://schemas.microsoft.com/office/drawing/2014/main" val="3513309551"/>
                  </a:ext>
                </a:extLst>
              </a:tr>
              <a:tr h="396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Аттестация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 …….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(форма аттестации)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(присвоена квалификационная категория)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40054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29814" y="5943281"/>
            <a:ext cx="10384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актуальных проблем профессиональной деятельности.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Перспективные направления работы на следующий учебный год.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2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отчет (пример 2)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71600" y="1577981"/>
            <a:ext cx="4447786" cy="3581401"/>
          </a:xfrm>
        </p:spPr>
        <p:txBody>
          <a:bodyPr/>
          <a:lstStyle/>
          <a:p>
            <a:r>
              <a:rPr lang="ru-RU" sz="1600" b="1" dirty="0"/>
              <a:t>Количественный анализ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2597721"/>
              </p:ext>
            </p:extLst>
          </p:nvPr>
        </p:nvGraphicFramePr>
        <p:xfrm>
          <a:off x="1371211" y="2053391"/>
          <a:ext cx="4628534" cy="4440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764">
                  <a:extLst>
                    <a:ext uri="{9D8B030D-6E8A-4147-A177-3AD203B41FA5}">
                      <a16:colId xmlns:a16="http://schemas.microsoft.com/office/drawing/2014/main" val="1185330598"/>
                    </a:ext>
                  </a:extLst>
                </a:gridCol>
                <a:gridCol w="672988">
                  <a:extLst>
                    <a:ext uri="{9D8B030D-6E8A-4147-A177-3AD203B41FA5}">
                      <a16:colId xmlns:a16="http://schemas.microsoft.com/office/drawing/2014/main" val="3452241007"/>
                    </a:ext>
                  </a:extLst>
                </a:gridCol>
                <a:gridCol w="647069">
                  <a:extLst>
                    <a:ext uri="{9D8B030D-6E8A-4147-A177-3AD203B41FA5}">
                      <a16:colId xmlns:a16="http://schemas.microsoft.com/office/drawing/2014/main" val="2435971101"/>
                    </a:ext>
                  </a:extLst>
                </a:gridCol>
                <a:gridCol w="632258">
                  <a:extLst>
                    <a:ext uri="{9D8B030D-6E8A-4147-A177-3AD203B41FA5}">
                      <a16:colId xmlns:a16="http://schemas.microsoft.com/office/drawing/2014/main" val="2397947509"/>
                    </a:ext>
                  </a:extLst>
                </a:gridCol>
                <a:gridCol w="363802">
                  <a:extLst>
                    <a:ext uri="{9D8B030D-6E8A-4147-A177-3AD203B41FA5}">
                      <a16:colId xmlns:a16="http://schemas.microsoft.com/office/drawing/2014/main" val="1326969980"/>
                    </a:ext>
                  </a:extLst>
                </a:gridCol>
                <a:gridCol w="231427">
                  <a:extLst>
                    <a:ext uri="{9D8B030D-6E8A-4147-A177-3AD203B41FA5}">
                      <a16:colId xmlns:a16="http://schemas.microsoft.com/office/drawing/2014/main" val="1093977590"/>
                    </a:ext>
                  </a:extLst>
                </a:gridCol>
                <a:gridCol w="231427">
                  <a:extLst>
                    <a:ext uri="{9D8B030D-6E8A-4147-A177-3AD203B41FA5}">
                      <a16:colId xmlns:a16="http://schemas.microsoft.com/office/drawing/2014/main" val="1097126939"/>
                    </a:ext>
                  </a:extLst>
                </a:gridCol>
                <a:gridCol w="226799">
                  <a:extLst>
                    <a:ext uri="{9D8B030D-6E8A-4147-A177-3AD203B41FA5}">
                      <a16:colId xmlns:a16="http://schemas.microsoft.com/office/drawing/2014/main" val="3963133801"/>
                    </a:ext>
                  </a:extLst>
                </a:gridCol>
              </a:tblGrid>
              <a:tr h="512798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Направление работы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Родители </a:t>
                      </a:r>
                      <a:endParaRPr lang="ru-RU" sz="800" b="1" dirty="0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Педагоги 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Дети 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2–4 года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4–5 лет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5–6 лет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6–7 лет</a:t>
                      </a:r>
                      <a:endParaRPr lang="ru-RU" sz="8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extLst>
                  <a:ext uri="{0D108BD9-81ED-4DB2-BD59-A6C34878D82A}">
                    <a16:rowId xmlns:a16="http://schemas.microsoft.com/office/drawing/2014/main" val="3612634913"/>
                  </a:ext>
                </a:extLst>
              </a:tr>
              <a:tr h="771266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Психопрофилактика и психопросвещение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extLst>
                  <a:ext uri="{0D108BD9-81ED-4DB2-BD59-A6C34878D82A}">
                    <a16:rowId xmlns:a16="http://schemas.microsoft.com/office/drawing/2014/main" val="4288515102"/>
                  </a:ext>
                </a:extLst>
              </a:tr>
              <a:tr h="512798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Психологическая диагностика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extLst>
                  <a:ext uri="{0D108BD9-81ED-4DB2-BD59-A6C34878D82A}">
                    <a16:rowId xmlns:a16="http://schemas.microsoft.com/office/drawing/2014/main" val="3286494576"/>
                  </a:ext>
                </a:extLst>
              </a:tr>
              <a:tr h="1029734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Коррекционно-развивающая работа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группе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Индивидуальная работа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extLst>
                  <a:ext uri="{0D108BD9-81ED-4DB2-BD59-A6C34878D82A}">
                    <a16:rowId xmlns:a16="http://schemas.microsoft.com/office/drawing/2014/main" val="4117982444"/>
                  </a:ext>
                </a:extLst>
              </a:tr>
              <a:tr h="1288202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Психологическое консультирование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запросу ДОУ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 индивидуальному запросу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9" marR="13239" marT="13239" marB="13239" anchor="ctr"/>
                </a:tc>
                <a:extLst>
                  <a:ext uri="{0D108BD9-81ED-4DB2-BD59-A6C34878D82A}">
                    <a16:rowId xmlns:a16="http://schemas.microsoft.com/office/drawing/2014/main" val="357111663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17662" y="1577981"/>
            <a:ext cx="2492029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Качественный анализ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805091"/>
              </p:ext>
            </p:extLst>
          </p:nvPr>
        </p:nvGraphicFramePr>
        <p:xfrm>
          <a:off x="6817662" y="2053391"/>
          <a:ext cx="4973055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611">
                  <a:extLst>
                    <a:ext uri="{9D8B030D-6E8A-4147-A177-3AD203B41FA5}">
                      <a16:colId xmlns:a16="http://schemas.microsoft.com/office/drawing/2014/main" val="1960440573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838702677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2374943644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734963749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1006261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Направление деятельности</a:t>
                      </a:r>
                      <a:endParaRPr lang="ru-RU" sz="9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Мероприятие</a:t>
                      </a:r>
                      <a:endParaRPr lang="ru-RU" sz="9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Используемая методика, программа</a:t>
                      </a:r>
                      <a:endParaRPr lang="ru-RU" sz="9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Целевая аудитория</a:t>
                      </a:r>
                      <a:endParaRPr lang="ru-RU" sz="9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Краткий итог</a:t>
                      </a:r>
                      <a:endParaRPr lang="ru-RU" sz="900" b="1">
                        <a:solidFill>
                          <a:srgbClr val="C40E0E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290132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Психопрофилактика и психопросвещение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Занятия по адаптации к ДОУ с вновь поступившими детьми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«Занятия психолога с детьми 2–4 лет в период адаптации к дошкольному учреждению, по модифицированной программе «По дороге в детский сад»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 групп «зайчата», «гномики», «колокольчики»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Занятия позволили детям снять эмоциональное и мышечное напряжение, они легко освоили правила и нормы поведения в группе, наладили контакты друг с другом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849018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70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0442" y="286997"/>
            <a:ext cx="105877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Организационно-методические мероприятия,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экспертная деятельность и другие виды работ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конференциях, семинарах, круглых столах: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32730"/>
              </p:ext>
            </p:extLst>
          </p:nvPr>
        </p:nvGraphicFramePr>
        <p:xfrm>
          <a:off x="948857" y="1148771"/>
          <a:ext cx="10569375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437">
                  <a:extLst>
                    <a:ext uri="{9D8B030D-6E8A-4147-A177-3AD203B41FA5}">
                      <a16:colId xmlns:a16="http://schemas.microsoft.com/office/drawing/2014/main" val="1750845243"/>
                    </a:ext>
                  </a:extLst>
                </a:gridCol>
                <a:gridCol w="4831367">
                  <a:extLst>
                    <a:ext uri="{9D8B030D-6E8A-4147-A177-3AD203B41FA5}">
                      <a16:colId xmlns:a16="http://schemas.microsoft.com/office/drawing/2014/main" val="2222980464"/>
                    </a:ext>
                  </a:extLst>
                </a:gridCol>
                <a:gridCol w="3647318">
                  <a:extLst>
                    <a:ext uri="{9D8B030D-6E8A-4147-A177-3AD203B41FA5}">
                      <a16:colId xmlns:a16="http://schemas.microsoft.com/office/drawing/2014/main" val="683465058"/>
                    </a:ext>
                  </a:extLst>
                </a:gridCol>
                <a:gridCol w="1620253">
                  <a:extLst>
                    <a:ext uri="{9D8B030D-6E8A-4147-A177-3AD203B41FA5}">
                      <a16:colId xmlns:a16="http://schemas.microsoft.com/office/drawing/2014/main" val="1957931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Мероприятие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Место проведения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178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Цели и задачи работы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ЦППМСП Московского района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19.09.19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545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Член жюри конкурса педагогических достижений Кировского района СПб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д/с № 27  Кировского 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11.11.2019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12.11.2019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28.11.2019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45506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48857" y="2251786"/>
            <a:ext cx="1680460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Выступления: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14141"/>
              </p:ext>
            </p:extLst>
          </p:nvPr>
        </p:nvGraphicFramePr>
        <p:xfrm>
          <a:off x="930442" y="2686994"/>
          <a:ext cx="1058779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275">
                  <a:extLst>
                    <a:ext uri="{9D8B030D-6E8A-4147-A177-3AD203B41FA5}">
                      <a16:colId xmlns:a16="http://schemas.microsoft.com/office/drawing/2014/main" val="76325297"/>
                    </a:ext>
                  </a:extLst>
                </a:gridCol>
                <a:gridCol w="4828723">
                  <a:extLst>
                    <a:ext uri="{9D8B030D-6E8A-4147-A177-3AD203B41FA5}">
                      <a16:colId xmlns:a16="http://schemas.microsoft.com/office/drawing/2014/main" val="3568762950"/>
                    </a:ext>
                  </a:extLst>
                </a:gridCol>
                <a:gridCol w="3678623">
                  <a:extLst>
                    <a:ext uri="{9D8B030D-6E8A-4147-A177-3AD203B41FA5}">
                      <a16:colId xmlns:a16="http://schemas.microsoft.com/office/drawing/2014/main" val="1753306457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3764143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Тема выступления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Организатор/ мероприятие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933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Доклад «Особенности речи педагога в аспекте психологического здоровья образовательных отношений»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СПБ АППО/ городской семинар «методическая подготовка педагогов к участию в районном этапе Всероссийского конкурса «Учитель здоровья»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07.10.2019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40572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30442" y="3932355"/>
            <a:ext cx="149329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15547"/>
              </p:ext>
            </p:extLst>
          </p:nvPr>
        </p:nvGraphicFramePr>
        <p:xfrm>
          <a:off x="930442" y="4319406"/>
          <a:ext cx="1058779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533">
                  <a:extLst>
                    <a:ext uri="{9D8B030D-6E8A-4147-A177-3AD203B41FA5}">
                      <a16:colId xmlns:a16="http://schemas.microsoft.com/office/drawing/2014/main" val="2591360071"/>
                    </a:ext>
                  </a:extLst>
                </a:gridCol>
                <a:gridCol w="4284025">
                  <a:extLst>
                    <a:ext uri="{9D8B030D-6E8A-4147-A177-3AD203B41FA5}">
                      <a16:colId xmlns:a16="http://schemas.microsoft.com/office/drawing/2014/main" val="438864575"/>
                    </a:ext>
                  </a:extLst>
                </a:gridCol>
                <a:gridCol w="5830232">
                  <a:extLst>
                    <a:ext uri="{9D8B030D-6E8A-4147-A177-3AD203B41FA5}">
                      <a16:colId xmlns:a16="http://schemas.microsoft.com/office/drawing/2014/main" val="1432972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публикации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Входные данные издательства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845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Использование синергического подхода в образовании дошкольников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Поиск: приоритеты, опыт, инновации, сотрудничество, качество. Выпуск № 1, 2019. СПб.: Информационно-методический центр Кировского района Санкт-Петербурга, 2020. – 277 с.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20093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30442" y="5450977"/>
            <a:ext cx="180184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7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выводы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8856" y="5866714"/>
            <a:ext cx="1056937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Перспективные направления работы на 2020–2021учебный год: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5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Специальная документация для служебного пользования. Она содержит конфиденциальную информацию, за разглашение которой вас могут привлечь к ответственности. Храните эти документы в сейфе или в недоступном для широкого пользования месте.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К специальной документации относят: психологические заключения, выписки из медицинских карт, карты психического развития, протоколы обследований и консультаций, индивидуальные программы реабилитации и </a:t>
            </a:r>
            <a:r>
              <a:rPr lang="ru-RU" dirty="0" err="1"/>
              <a:t>абилитации</a:t>
            </a:r>
            <a:r>
              <a:rPr lang="ru-RU" dirty="0"/>
              <a:t> детей-инвалидов.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23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Все </a:t>
            </a:r>
            <a:r>
              <a:rPr lang="ru-RU" dirty="0" smtClean="0"/>
              <a:t>документы педагога-психолога </a:t>
            </a:r>
            <a:r>
              <a:rPr lang="ru-RU" dirty="0"/>
              <a:t>можно разделить на три группы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022402"/>
              </p:ext>
            </p:extLst>
          </p:nvPr>
        </p:nvGraphicFramePr>
        <p:xfrm>
          <a:off x="1371600" y="2053389"/>
          <a:ext cx="9601200" cy="445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08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657725"/>
            <a:ext cx="9601200" cy="5534527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Психологическое заключение.</a:t>
            </a:r>
            <a:r>
              <a:rPr lang="ru-RU" dirty="0"/>
              <a:t> Заполняйте по результатам исследований, чтобы зафиксировать отдельные показатели развития ребенка или обобщить информацию о его психофизическом развитии, воспитании и образовании. Составьте формы заключения для каждой возрастной группы детей с учетом их особенностей развития. В конце документа укажите, необходимо ли психологическое вмешательство, и если да, то какое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b="1" dirty="0" smtClean="0"/>
              <a:t>Карта </a:t>
            </a:r>
            <a:r>
              <a:rPr lang="ru-RU" b="1" dirty="0"/>
              <a:t>психического развития.</a:t>
            </a:r>
            <a:r>
              <a:rPr lang="ru-RU" dirty="0"/>
              <a:t> Карту заводят на весь период пребывания ребенка в детском саду. Она поможет отследить динамику его личностного и интеллектуального развития. Фиксируйте в ней результаты диагностики ребенка в начале учебного года и в </a:t>
            </a:r>
            <a:r>
              <a:rPr lang="ru-RU" dirty="0" smtClean="0"/>
              <a:t>конце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0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Нормативно-правовая база деятельности педагога-психолога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0730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Федеральный </a:t>
            </a:r>
            <a:r>
              <a:rPr lang="ru-RU" dirty="0"/>
              <a:t>закон от 29.12.2012 № 273-ФЗ «Об образовании в Российской Федерации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 службе практической психологии в системе Министерства образования (приказ № 636 от 22.10.99), </a:t>
            </a:r>
            <a:endParaRPr lang="ru-RU" dirty="0" smtClean="0"/>
          </a:p>
          <a:p>
            <a:r>
              <a:rPr lang="ru-RU" dirty="0" smtClean="0"/>
              <a:t>Положение </a:t>
            </a:r>
            <a:r>
              <a:rPr lang="ru-RU" dirty="0"/>
              <a:t>об образовательном учреждении для детей, нуждающихся в психолого-педагогической и медико-социальной помощи (приказ № 2210 от 24.08.98), </a:t>
            </a:r>
            <a:endParaRPr lang="ru-RU" dirty="0" smtClean="0"/>
          </a:p>
          <a:p>
            <a:r>
              <a:rPr lang="ru-RU" dirty="0"/>
              <a:t>Письмо Минобразования России от 02.12.2001 № 29/1886–6 «Об использовании рабочего времени педагога-психолога образовательного учреждения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 </a:t>
            </a:r>
            <a:r>
              <a:rPr lang="ru-RU" dirty="0"/>
              <a:t>порядке создания и организации работы психолого-медико-педагогического консилиума образовательного учреждения (письмо № 27/901-6 от 27.03.2000), </a:t>
            </a:r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атериалы </a:t>
            </a:r>
            <a:r>
              <a:rPr lang="ru-RU" dirty="0"/>
              <a:t>Всероссийского совещания «Служба практической психологии с системе образования России» (6-7.06.2002, г. Москва).</a:t>
            </a:r>
          </a:p>
          <a:p>
            <a:r>
              <a:rPr lang="ru-RU" dirty="0" smtClean="0"/>
              <a:t>Семейный </a:t>
            </a:r>
            <a:r>
              <a:rPr lang="ru-RU" dirty="0"/>
              <a:t>кодекс Российской Федерации от 29.12.1995 № 223-ФЗ. </a:t>
            </a:r>
          </a:p>
          <a:p>
            <a:r>
              <a:rPr lang="ru-RU" dirty="0" smtClean="0"/>
              <a:t>Конвенция </a:t>
            </a:r>
            <a:r>
              <a:rPr lang="ru-RU" dirty="0"/>
              <a:t>о правах ребенка, одобрена Генеральной Ассамблеей ООН 20.11.1989. </a:t>
            </a:r>
          </a:p>
          <a:p>
            <a:r>
              <a:rPr lang="ru-RU" dirty="0" smtClean="0"/>
              <a:t>Федеральный </a:t>
            </a:r>
            <a:r>
              <a:rPr lang="ru-RU" dirty="0"/>
              <a:t>закон от 24.07.1998 № 124-ФЗ «Об основных гарантиях прав ребенка в Российской Федерации». </a:t>
            </a:r>
          </a:p>
          <a:p>
            <a:r>
              <a:rPr lang="ru-RU" dirty="0" smtClean="0"/>
              <a:t>Проект </a:t>
            </a:r>
            <a:r>
              <a:rPr lang="ru-RU" dirty="0"/>
              <a:t>Этического кодекса педагога-психолога Службы практической психологии образования </a:t>
            </a:r>
            <a:r>
              <a:rPr lang="ru-RU" dirty="0" smtClean="0"/>
              <a:t>России</a:t>
            </a:r>
            <a:r>
              <a:rPr lang="ru-RU" dirty="0"/>
              <a:t> </a:t>
            </a:r>
            <a:r>
              <a:rPr lang="ru-RU" dirty="0" smtClean="0"/>
              <a:t>(26–28 </a:t>
            </a:r>
            <a:r>
              <a:rPr lang="ru-RU" dirty="0"/>
              <a:t>мая </a:t>
            </a:r>
            <a:r>
              <a:rPr lang="ru-RU" dirty="0" smtClean="0"/>
              <a:t> </a:t>
            </a:r>
            <a:r>
              <a:rPr lang="ru-RU" dirty="0"/>
              <a:t>2003 </a:t>
            </a:r>
            <a:r>
              <a:rPr lang="ru-RU" dirty="0" smtClean="0"/>
              <a:t>г.). </a:t>
            </a:r>
          </a:p>
          <a:p>
            <a:r>
              <a:rPr lang="ru-RU" dirty="0" smtClean="0"/>
              <a:t>Родительский </a:t>
            </a:r>
            <a:r>
              <a:rPr lang="ru-RU" dirty="0"/>
              <a:t>договор. </a:t>
            </a:r>
            <a:endParaRPr lang="ru-RU" dirty="0" smtClean="0"/>
          </a:p>
          <a:p>
            <a:r>
              <a:rPr lang="ru-RU" dirty="0" smtClean="0"/>
              <a:t>Функциональные </a:t>
            </a:r>
            <a:r>
              <a:rPr lang="ru-RU" dirty="0"/>
              <a:t>обязанности. </a:t>
            </a:r>
            <a:r>
              <a:rPr lang="ru-RU" dirty="0" err="1" smtClean="0"/>
              <a:t>Профстандарт</a:t>
            </a:r>
            <a:r>
              <a:rPr lang="ru-RU" dirty="0" smtClean="0"/>
              <a:t> педагога-психолога. Должностная инструкция.</a:t>
            </a:r>
            <a:endParaRPr lang="ru-RU" dirty="0" smtClean="0"/>
          </a:p>
          <a:p>
            <a:r>
              <a:rPr lang="ru-RU" dirty="0" smtClean="0"/>
              <a:t>Трудовой </a:t>
            </a:r>
            <a:r>
              <a:rPr lang="ru-RU" dirty="0"/>
              <a:t>договор, контракт. </a:t>
            </a:r>
          </a:p>
        </p:txBody>
      </p:sp>
    </p:spTree>
    <p:extLst>
      <p:ext uri="{BB962C8B-B14F-4D97-AF65-F5344CB8AC3E}">
        <p14:creationId xmlns:p14="http://schemas.microsoft.com/office/powerpoint/2010/main" val="130863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u="sng" dirty="0"/>
              <a:t>Общая документация</a:t>
            </a:r>
            <a:r>
              <a:rPr lang="ru-RU" sz="2000" dirty="0"/>
              <a:t> служит задаче непосредственной регистрации и отражения содержания деятельности педагога-психолога.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Рабочая </a:t>
            </a:r>
            <a:r>
              <a:rPr lang="ru-RU" sz="2000" dirty="0"/>
              <a:t>документация может являться открытой для контроля различными представителями контролирующих инстанций.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✔ </a:t>
            </a:r>
            <a:r>
              <a:rPr lang="ru-RU" dirty="0" smtClean="0"/>
              <a:t>График </a:t>
            </a:r>
            <a:r>
              <a:rPr lang="ru-RU" dirty="0"/>
              <a:t>работы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✔ </a:t>
            </a:r>
            <a:r>
              <a:rPr lang="ru-RU" dirty="0"/>
              <a:t>Перспективный план работы на год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✔ </a:t>
            </a:r>
            <a:r>
              <a:rPr lang="ru-RU" dirty="0"/>
              <a:t>Циклограмма деятельности педагога-психолога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✔ </a:t>
            </a:r>
            <a:r>
              <a:rPr lang="ru-RU" dirty="0"/>
              <a:t>Журнал индивидуальных и групповых диагностик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✔ </a:t>
            </a:r>
            <a:r>
              <a:rPr lang="ru-RU" dirty="0"/>
              <a:t>Журнал индивидуальных и групповых консультаций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✔ </a:t>
            </a:r>
            <a:r>
              <a:rPr lang="ru-RU" dirty="0"/>
              <a:t>Журнал индивидуальной развивающей и коррекционной работы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✔ Журнал групповой развивающей и коррекционной работы </a:t>
            </a:r>
          </a:p>
          <a:p>
            <a:pPr marL="0" indent="0">
              <a:buNone/>
            </a:pPr>
            <a:r>
              <a:rPr lang="ru-RU" dirty="0"/>
              <a:t>✔ Журнал просветительской и профилактической работы </a:t>
            </a:r>
          </a:p>
          <a:p>
            <a:pPr marL="0" indent="0">
              <a:buNone/>
            </a:pPr>
            <a:r>
              <a:rPr lang="ru-RU" dirty="0"/>
              <a:t>✔ Диагностический инструментарий </a:t>
            </a:r>
          </a:p>
          <a:p>
            <a:pPr marL="0" indent="0">
              <a:buNone/>
            </a:pPr>
            <a:r>
              <a:rPr lang="ru-RU" dirty="0"/>
              <a:t>✔ Коррекционные и развивающие программы </a:t>
            </a:r>
          </a:p>
          <a:p>
            <a:pPr marL="0" indent="0">
              <a:buNone/>
            </a:pPr>
            <a:r>
              <a:rPr lang="ru-RU" dirty="0"/>
              <a:t>✔ Сценарии мероприятий </a:t>
            </a:r>
          </a:p>
          <a:p>
            <a:pPr marL="0" indent="0">
              <a:buNone/>
            </a:pPr>
            <a:r>
              <a:rPr lang="ru-RU" dirty="0"/>
              <a:t>✔ Тексты консультаций и материалы сменного стенда </a:t>
            </a:r>
          </a:p>
          <a:p>
            <a:pPr marL="0" indent="0">
              <a:buNone/>
            </a:pPr>
            <a:r>
              <a:rPr lang="ru-RU" dirty="0"/>
              <a:t>✔ Аналитический отчет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10194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План работы, график работы, годовой отчет оформляются в двух экземплярах и хранятся у руководителя образовательного учреждения и самого специалиста.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3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871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Перспективный план </a:t>
            </a:r>
            <a:r>
              <a:rPr lang="ru-RU" sz="2800" dirty="0" smtClean="0"/>
              <a:t>работы </a:t>
            </a:r>
            <a:r>
              <a:rPr lang="ru-RU" sz="2800" dirty="0" smtClean="0"/>
              <a:t>на год</a:t>
            </a:r>
            <a:br>
              <a:rPr lang="ru-RU" sz="2800" dirty="0" smtClean="0"/>
            </a:br>
            <a:r>
              <a:rPr lang="ru-RU" sz="2800" dirty="0" smtClean="0"/>
              <a:t>(пример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20" y="1525809"/>
            <a:ext cx="5309937" cy="50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3189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/>
              <a:t>График работы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200" dirty="0" smtClean="0"/>
              <a:t>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62254"/>
              </p:ext>
            </p:extLst>
          </p:nvPr>
        </p:nvGraphicFramePr>
        <p:xfrm>
          <a:off x="3234388" y="3408541"/>
          <a:ext cx="6549389" cy="201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34763">
                  <a:extLst>
                    <a:ext uri="{9D8B030D-6E8A-4147-A177-3AD203B41FA5}">
                      <a16:colId xmlns:a16="http://schemas.microsoft.com/office/drawing/2014/main" val="3334457079"/>
                    </a:ext>
                  </a:extLst>
                </a:gridCol>
                <a:gridCol w="2207313">
                  <a:extLst>
                    <a:ext uri="{9D8B030D-6E8A-4147-A177-3AD203B41FA5}">
                      <a16:colId xmlns:a16="http://schemas.microsoft.com/office/drawing/2014/main" val="3666848653"/>
                    </a:ext>
                  </a:extLst>
                </a:gridCol>
                <a:gridCol w="2207313">
                  <a:extLst>
                    <a:ext uri="{9D8B030D-6E8A-4147-A177-3AD203B41FA5}">
                      <a16:colId xmlns:a16="http://schemas.microsoft.com/office/drawing/2014/main" val="150005317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 недели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ЧАСЫ РАБОТЫ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288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основные направления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организационно-методическая работа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298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Понедельник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939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Вторник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118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929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Четверг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491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Пятница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697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Суббота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33811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_______часов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______часов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0537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часов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74570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600" y="1254105"/>
            <a:ext cx="983381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Утверждаю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     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должность                     название учреждения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  /_____________/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подпись             расшифровка подписи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График работы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педагога-психолога  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(название и номер учреждения)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(ФИО)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___________ учебный год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34561"/>
            <a:ext cx="10323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График работы педагога-психолога составляется исходя из 36 часовой рабочей недели (Приказ МО РФ О режиме рабочего времени и времени отдыха работников образовательных учреждений от 01.03.2004). Количество рабочих дней устанавливается согласно трудовому распорядку конкретного учреждения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Дополнительно </a:t>
            </a:r>
            <a:r>
              <a:rPr lang="ru-RU" sz="1400" dirty="0"/>
              <a:t>к графику работы составляется расписание факультативов, коррекционных/развивающих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84768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Циклограмма работы педагога-психолога</a:t>
            </a:r>
            <a:r>
              <a:rPr lang="ru-RU" sz="2000" dirty="0"/>
              <a:t> дошкольной образовательной организации (ДОО) — расписание деятельности специалиста на неделю. Педагоги-психологи работают 36 часов в неделю. Оптимально 18 часов отвести на практическую работу с детьми, родителями и педагогами, а оставшееся время — на методическую работу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5999"/>
            <a:ext cx="10274968" cy="42912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Можно выделить </a:t>
            </a:r>
            <a:r>
              <a:rPr lang="ru-RU" b="1" dirty="0"/>
              <a:t>три подхода к построению циклограммы работы педагога-психолога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>Подход 1.</a:t>
            </a:r>
            <a:r>
              <a:rPr lang="ru-RU" dirty="0"/>
              <a:t> Акцентируйте внимание на распределении рабочего времени — вначале определите временные отрезки, затем «встройте» в </a:t>
            </a:r>
            <a:r>
              <a:rPr lang="ru-RU" dirty="0"/>
              <a:t>них </a:t>
            </a:r>
            <a:r>
              <a:rPr lang="ru-RU" dirty="0">
                <a:hlinkClick r:id="rId2"/>
              </a:rPr>
              <a:t>направления деятельности</a:t>
            </a:r>
            <a:r>
              <a:rPr lang="ru-RU" dirty="0"/>
              <a:t>.</a:t>
            </a:r>
          </a:p>
          <a:p>
            <a:r>
              <a:rPr lang="ru-RU" dirty="0"/>
              <a:t>Достоинства этого варианта: простота, четкость смены видов деятельности, удобно, понятно родителям, педагогам и контроль со стороны администрации детского сада.</a:t>
            </a:r>
          </a:p>
          <a:p>
            <a:r>
              <a:rPr lang="ru-RU" dirty="0"/>
              <a:t>Слабые стороны: административно-формальный характер, нет возможности для гибкости и вариативности деятельности специалиста.</a:t>
            </a:r>
          </a:p>
          <a:p>
            <a:pPr marL="0" indent="0">
              <a:buNone/>
            </a:pPr>
            <a:r>
              <a:rPr lang="ru-RU" b="1" dirty="0"/>
              <a:t>Подход 2. </a:t>
            </a:r>
            <a:r>
              <a:rPr lang="ru-RU" dirty="0"/>
              <a:t>Ориентируйтесь на традиционные виды деятельности психолого-педагогической работы — сначала определите все возможные направления работы, а затем </a:t>
            </a:r>
            <a:r>
              <a:rPr lang="ru-RU" dirty="0">
                <a:hlinkClick r:id="rId3"/>
              </a:rPr>
              <a:t>распределите рабочее время на каждое из них</a:t>
            </a:r>
            <a:r>
              <a:rPr lang="ru-RU" dirty="0"/>
              <a:t>.</a:t>
            </a:r>
          </a:p>
          <a:p>
            <a:r>
              <a:rPr lang="ru-RU" dirty="0"/>
              <a:t>Слабые стороны этого варианта: времени на все не хватает, поэтому может возникнуть ситуация дефицита психолого-педагогической помощи, дети, родители и педагоги будут ожидать психологической помощи свыше допустимого времени.</a:t>
            </a:r>
          </a:p>
          <a:p>
            <a:pPr marL="0" indent="0">
              <a:buNone/>
            </a:pPr>
            <a:r>
              <a:rPr lang="ru-RU" b="1" dirty="0"/>
              <a:t>Подход 3.</a:t>
            </a:r>
            <a:r>
              <a:rPr lang="ru-RU" dirty="0"/>
              <a:t> Ориентируйтесь на актуальную психолого-педагогическую проблему — «встраивайте» в циклограмму направления и конкретные виды работы на определенный отрезок времени (например, на один-два месяца), весь резерв времени используйте для наиболее востребованных участков работы. По мере решения проблем и смены приоритетов меняйте </a:t>
            </a:r>
            <a:r>
              <a:rPr lang="ru-RU" dirty="0">
                <a:hlinkClick r:id="rId4"/>
              </a:rPr>
              <a:t>формат циклограммы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i="1" dirty="0" smtClean="0"/>
              <a:t>Все </a:t>
            </a:r>
            <a:r>
              <a:rPr lang="ru-RU" i="1" dirty="0"/>
              <a:t>варианты составления циклограммы адаптируйте к конкретным условиям своей работы и оценивайте с позиции эффективности полученных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06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8621"/>
          </a:xfrm>
        </p:spPr>
        <p:txBody>
          <a:bodyPr>
            <a:normAutofit/>
          </a:bodyPr>
          <a:lstStyle/>
          <a:p>
            <a:r>
              <a:rPr lang="ru-RU" sz="2800" b="1" dirty="0"/>
              <a:t>Циклограмма, в которой распределили рабочее время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38"/>
              </p:ext>
            </p:extLst>
          </p:nvPr>
        </p:nvGraphicFramePr>
        <p:xfrm>
          <a:off x="1371599" y="2286000"/>
          <a:ext cx="9601202" cy="3700970"/>
        </p:xfrm>
        <a:graphic>
          <a:graphicData uri="http://schemas.openxmlformats.org/drawingml/2006/table">
            <a:tbl>
              <a:tblPr/>
              <a:tblGrid>
                <a:gridCol w="1522603">
                  <a:extLst>
                    <a:ext uri="{9D8B030D-6E8A-4147-A177-3AD203B41FA5}">
                      <a16:colId xmlns:a16="http://schemas.microsoft.com/office/drawing/2014/main" val="3283320046"/>
                    </a:ext>
                  </a:extLst>
                </a:gridCol>
                <a:gridCol w="1543574">
                  <a:extLst>
                    <a:ext uri="{9D8B030D-6E8A-4147-A177-3AD203B41FA5}">
                      <a16:colId xmlns:a16="http://schemas.microsoft.com/office/drawing/2014/main" val="987548522"/>
                    </a:ext>
                  </a:extLst>
                </a:gridCol>
                <a:gridCol w="6535025">
                  <a:extLst>
                    <a:ext uri="{9D8B030D-6E8A-4147-A177-3AD203B41FA5}">
                      <a16:colId xmlns:a16="http://schemas.microsoft.com/office/drawing/2014/main" val="238566910"/>
                    </a:ext>
                  </a:extLst>
                </a:gridCol>
              </a:tblGrid>
              <a:tr h="18467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День недели</a:t>
                      </a:r>
                    </a:p>
                  </a:txBody>
                  <a:tcPr marL="41423" marR="129448" marT="30205" marB="302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C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Время</a:t>
                      </a:r>
                    </a:p>
                  </a:txBody>
                  <a:tcPr marL="41423" marR="129448" marT="30205" marB="302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C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>
                          <a:solidFill>
                            <a:srgbClr val="F7941E"/>
                          </a:solidFill>
                          <a:effectLst/>
                          <a:latin typeface="TextbookNewWeb"/>
                        </a:rPr>
                        <a:t>Содержание работы</a:t>
                      </a:r>
                    </a:p>
                  </a:txBody>
                  <a:tcPr marL="41423" marR="129448" marT="30205" marB="302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0F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28691"/>
                  </a:ext>
                </a:extLst>
              </a:tr>
              <a:tr h="414234">
                <a:tc rowSpan="4"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Понедельник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09:00—09:30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Подготовиться к консультациям, тренингам, занятиям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FB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14985"/>
                  </a:ext>
                </a:extLst>
              </a:tr>
              <a:tr h="289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09:30—10:00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Провести психодиагностику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02979"/>
                  </a:ext>
                </a:extLst>
              </a:tr>
              <a:tr h="787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10:00—10:30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Провести практические </a:t>
                      </a:r>
                      <a:r>
                        <a:rPr lang="ru-RU" sz="1600" dirty="0" err="1">
                          <a:effectLst/>
                        </a:rPr>
                        <a:t>психокоррекционные</a:t>
                      </a:r>
                      <a:r>
                        <a:rPr lang="ru-RU" sz="1600" dirty="0">
                          <a:effectLst/>
                        </a:rPr>
                        <a:t> занятия (индивидуальные, групповые)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03615"/>
                  </a:ext>
                </a:extLst>
              </a:tr>
              <a:tr h="1905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10:30—15:00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</a:rPr>
                        <a:t>Интерпретировать результаты психодиагностики.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Оформить дневники психолого-педагогического наблюдения воспитанников.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Подготовить индивидуальные рекомендации родителям и воспитателям по результатам психодиагностики</a:t>
                      </a:r>
                    </a:p>
                  </a:txBody>
                  <a:tcPr marL="41423" marR="41423" marT="20712" marB="2071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2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234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274</TotalTime>
  <Words>1841</Words>
  <Application>Microsoft Office PowerPoint</Application>
  <PresentationFormat>Широкоэкранный</PresentationFormat>
  <Paragraphs>676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Franklin Gothic Book</vt:lpstr>
      <vt:lpstr>TextbookNewWeb</vt:lpstr>
      <vt:lpstr>Times New Roman</vt:lpstr>
      <vt:lpstr>Crop</vt:lpstr>
      <vt:lpstr>Документация педагога-психолога в дошкольном образовательном учреждении: нормативные требования и их реализация в работе.</vt:lpstr>
      <vt:lpstr>В основе документации положены следующие принципы:</vt:lpstr>
      <vt:lpstr>Все документы педагога-психолога можно разделить на три группы</vt:lpstr>
      <vt:lpstr>Нормативно-правовая база деятельности педагога-психолога</vt:lpstr>
      <vt:lpstr>Общая документация служит задаче непосредственной регистрации и отражения содержания деятельности педагога-психолога.  Рабочая документация может являться открытой для контроля различными представителями контролирующих инстанций. </vt:lpstr>
      <vt:lpstr>Перспективный план работы на год (пример)</vt:lpstr>
      <vt:lpstr>График работы . </vt:lpstr>
      <vt:lpstr>Циклограмма работы педагога-психолога дошкольной образовательной организации (ДОО) — расписание деятельности специалиста на неделю. Педагоги-психологи работают 36 часов в неделю. Оптимально 18 часов отвести на практическую работу с детьми, родителями и педагогами, а оставшееся время — на методическую работу.    </vt:lpstr>
      <vt:lpstr>Циклограмма, в которой распределили рабочее время</vt:lpstr>
      <vt:lpstr>Циклограмма, в которой распределили виды деятельности</vt:lpstr>
      <vt:lpstr>Циклограмма, в которой распределили актуальные проблемы</vt:lpstr>
      <vt:lpstr>Циклограмма</vt:lpstr>
      <vt:lpstr>Журнал регистрации видов работ Журнал регистрации видов работ позволяет отслеживать мероприятия, проводимые педагогом-психологом в течение года.  </vt:lpstr>
      <vt:lpstr>Презентация PowerPoint</vt:lpstr>
      <vt:lpstr>Журнал консультаций Регистрируются все обращения за консультацией к педагогу-психологу. </vt:lpstr>
      <vt:lpstr>Журнал учета индивидуальных и групповых форм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 учета экспертных видов работ </vt:lpstr>
      <vt:lpstr>Отдельные папки</vt:lpstr>
      <vt:lpstr>Аналитический отчет</vt:lpstr>
      <vt:lpstr>Аналитический отчет  (пример)</vt:lpstr>
      <vt:lpstr>Презентация PowerPoint</vt:lpstr>
      <vt:lpstr>Презентация PowerPoint</vt:lpstr>
      <vt:lpstr>Аналитический отчет (пример 2)</vt:lpstr>
      <vt:lpstr>Презентация PowerPoint</vt:lpstr>
      <vt:lpstr>Специальные документы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педагога психолога в дошкольном образовательном учреждении: нормативные требования и их реализация в работе.</dc:title>
  <dc:creator>Даниил</dc:creator>
  <cp:lastModifiedBy>Даниил</cp:lastModifiedBy>
  <cp:revision>24</cp:revision>
  <dcterms:created xsi:type="dcterms:W3CDTF">2021-09-15T06:29:40Z</dcterms:created>
  <dcterms:modified xsi:type="dcterms:W3CDTF">2021-09-15T13:00:49Z</dcterms:modified>
</cp:coreProperties>
</file>