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70" r:id="rId4"/>
    <p:sldId id="271" r:id="rId5"/>
    <p:sldId id="272" r:id="rId6"/>
    <p:sldId id="268" r:id="rId7"/>
    <p:sldId id="265" r:id="rId8"/>
    <p:sldId id="258" r:id="rId9"/>
    <p:sldId id="273" r:id="rId10"/>
    <p:sldId id="27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7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эмоционального перенапряжения педагогов учебных заведений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7664896" cy="1224136"/>
          </a:xfrm>
        </p:spPr>
        <p:txBody>
          <a:bodyPr>
            <a:normAutofit/>
          </a:bodyPr>
          <a:lstStyle/>
          <a:p>
            <a:pPr algn="r"/>
            <a:r>
              <a:rPr lang="ru-RU" sz="1800" b="0" dirty="0"/>
              <a:t>Педагог-психолог, ГБУ ДО ЦППМСП</a:t>
            </a:r>
          </a:p>
          <a:p>
            <a:pPr algn="r"/>
            <a:r>
              <a:rPr lang="ru-RU" sz="1800" b="0" dirty="0"/>
              <a:t>Фёдорова О. В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5976664" cy="3842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68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самопомощи.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rebuchet MS" panose="020B0603020202020204" pitchFamily="34" charset="0"/>
              </a:rPr>
              <a:t>Цель. Восстановление внутренних ресурсов.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Задачи: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1. Визуализировать собственные ресурсы.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2. Создание ресурсной работы, способной стать «якорем» при состоянии психологической истощённости. </a:t>
            </a:r>
            <a:br>
              <a:rPr lang="ru-RU" dirty="0">
                <a:latin typeface="Trebuchet MS" panose="020B0603020202020204" pitchFamily="34" charset="0"/>
              </a:rPr>
            </a:b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05404"/>
            <a:ext cx="3530427" cy="258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50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9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Эмоциональное выгорание в профессиональном пространстве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7467600" cy="3909048"/>
          </a:xfrm>
        </p:spPr>
        <p:txBody>
          <a:bodyPr/>
          <a:lstStyle/>
          <a:p>
            <a:pPr algn="just"/>
            <a:r>
              <a:rPr lang="ru-RU" dirty="0">
                <a:latin typeface="Trebuchet MS" panose="020B0603020202020204" pitchFamily="34" charset="0"/>
              </a:rPr>
              <a:t>Отсутствие вдохновения и желания эмоционально окрашивать свою деятельность, может свидетельствовать о нехватке психических ресурсов.</a:t>
            </a: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Эмоциональное выгорание является одной из наиболее актуальных проблем в современной психологической науке.</a:t>
            </a: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Существуют различные стадии или ступени синдрома эмоционального выгорания.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03590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5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Пятиступенчатая модель Дж. Гринберга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algn="just"/>
            <a:r>
              <a:rPr lang="ru-RU" u="sng" dirty="0"/>
              <a:t>«Медовый месяц».</a:t>
            </a:r>
            <a:r>
              <a:rPr lang="ru-RU" dirty="0"/>
              <a:t>  Работа приносит удовольствие, коллегии радуют своим присутствием. Работа становится монотонной и положительных эмоций все меньше.</a:t>
            </a:r>
          </a:p>
          <a:p>
            <a:pPr algn="just"/>
            <a:r>
              <a:rPr lang="ru-RU" u="sng" dirty="0"/>
              <a:t>«Недостаток топлива».</a:t>
            </a:r>
            <a:r>
              <a:rPr lang="ru-RU" dirty="0"/>
              <a:t> Накапливается физическая и интеллектуальная усталость.</a:t>
            </a:r>
          </a:p>
          <a:p>
            <a:pPr algn="just"/>
            <a:r>
              <a:rPr lang="ru-RU" u="sng" dirty="0"/>
              <a:t>«Хронические симптомы».</a:t>
            </a:r>
            <a:r>
              <a:rPr lang="ru-RU" dirty="0"/>
              <a:t> Возникает агрессия, подавленность. Колебание давления, снижение аппетита, частые головные боли.</a:t>
            </a:r>
          </a:p>
          <a:p>
            <a:pPr algn="just"/>
            <a:r>
              <a:rPr lang="ru-RU" u="sng" dirty="0"/>
              <a:t>«Кризис».</a:t>
            </a:r>
            <a:r>
              <a:rPr lang="ru-RU" dirty="0"/>
              <a:t> Резко снижается трудоспособность, вплоть до увольнения. Снижается самооценка.</a:t>
            </a:r>
          </a:p>
          <a:p>
            <a:pPr algn="just"/>
            <a:r>
              <a:rPr lang="ru-RU" u="sng" dirty="0"/>
              <a:t>«Пробивание стены».</a:t>
            </a:r>
            <a:r>
              <a:rPr lang="ru-RU" dirty="0"/>
              <a:t> Психические и физические расстройства обостряются. </a:t>
            </a:r>
          </a:p>
        </p:txBody>
      </p:sp>
    </p:spTree>
    <p:extLst>
      <p:ext uri="{BB962C8B-B14F-4D97-AF65-F5344CB8AC3E}">
        <p14:creationId xmlns:p14="http://schemas.microsoft.com/office/powerpoint/2010/main" val="302020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Забота о себе! Остановись.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rebuchet MS" panose="020B0603020202020204" pitchFamily="34" charset="0"/>
              </a:rPr>
              <a:t>Дайте себе время для пополнения психической энергии! (Сон и чистый воздух).</a:t>
            </a:r>
          </a:p>
          <a:p>
            <a:r>
              <a:rPr lang="ru-RU" dirty="0">
                <a:latin typeface="Trebuchet MS" panose="020B0603020202020204" pitchFamily="34" charset="0"/>
              </a:rPr>
              <a:t>Аккумулируйте позитивные события и эмоции. Напишите список доступных наслаждений. Минимум один раз в день реализуйте в жизни событие, которое принесет Вам удовольствие.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88702"/>
            <a:ext cx="2759344" cy="255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67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Анализ ошибок и расстановка приоритетов.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algn="just"/>
            <a:r>
              <a:rPr lang="ru-RU" u="sng" dirty="0">
                <a:latin typeface="Trebuchet MS" panose="020B0603020202020204" pitchFamily="34" charset="0"/>
              </a:rPr>
              <a:t>Проанализируйте все сферы жизни.</a:t>
            </a:r>
            <a:r>
              <a:rPr lang="ru-RU" dirty="0">
                <a:latin typeface="Trebuchet MS" panose="020B0603020202020204" pitchFamily="34" charset="0"/>
              </a:rPr>
              <a:t> Для достижения баланса нужно привести в порядок все сферы своей жизни. Впишите в ячейки те действия, которые Вы применяете в перечисленных сферах для своего здоровья.</a:t>
            </a:r>
          </a:p>
          <a:p>
            <a:pPr algn="just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0217"/>
            <a:ext cx="5274403" cy="383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04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Психическая энергия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704856" cy="5349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>
                <a:latin typeface="Trebuchet MS" panose="020B0603020202020204" pitchFamily="34" charset="0"/>
              </a:rPr>
              <a:t>Почему человек теряет психическую энергию?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</a:rPr>
              <a:t>Недовольство или сопротивление. Это отнимает у нас просто огромное количество энергии.  Есть ли в Вас качества, которые Вы стремитесь вытеснить? Есть ли ситуации, которые тревожат и Вы стараетесь об этом не думать? Возьмите лист бумаги и выпишите их списком. Закройте глаза, внутренним взором погрузитесь в глубь себя. Далее, найдите и дайте им место в Вашем внутреннем пространстве.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</a:rPr>
              <a:t>Когда мы не ценим то, что есть у нас в жизни, когда мы не умеем принимать судьбу вне зависимости от того, какая она, тогда мы начинаем разрушать себя.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</a:rPr>
              <a:t>Деятельность человека идет в разрез с его ценностями.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</a:rPr>
              <a:t>Обиды.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</a:rPr>
              <a:t>Неправильное дыхание. Последите за своим дыханием, занимайтесь </a:t>
            </a:r>
            <a:r>
              <a:rPr lang="ru-RU">
                <a:latin typeface="Trebuchet MS" panose="020B0603020202020204" pitchFamily="34" charset="0"/>
              </a:rPr>
              <a:t>дыхательными практиками.</a:t>
            </a:r>
            <a:endParaRPr lang="ru-RU" dirty="0">
              <a:latin typeface="Trebuchet MS" panose="020B0603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</a:rPr>
              <a:t>Нехватка времени на переживание травмы или травмирующей ситуации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32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Важно отметить, осознание своих потребностей  является важной составляющей здоровья человека.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Попробуйте выписать список  собственных потребностей, актуальных для Вас на данный момент жизни.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3528392" cy="37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1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Психическое здоровье человека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6752"/>
            <a:ext cx="49194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27984" y="3789040"/>
            <a:ext cx="3496816" cy="2684912"/>
          </a:xfrm>
        </p:spPr>
        <p:txBody>
          <a:bodyPr/>
          <a:lstStyle/>
          <a:p>
            <a:r>
              <a:rPr lang="ru-RU" dirty="0"/>
              <a:t>А Вы помните про типы нервной активности?)</a:t>
            </a:r>
          </a:p>
        </p:txBody>
      </p:sp>
    </p:spTree>
    <p:extLst>
      <p:ext uri="{BB962C8B-B14F-4D97-AF65-F5344CB8AC3E}">
        <p14:creationId xmlns:p14="http://schemas.microsoft.com/office/powerpoint/2010/main" val="19301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Поработайте с убеждениями.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rebuchet MS" panose="020B0603020202020204" pitchFamily="34" charset="0"/>
              </a:rPr>
              <a:t>Ограничивающие убеждения, направленные на себя.</a:t>
            </a: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Я притягиваю только плохое- </a:t>
            </a:r>
            <a:r>
              <a:rPr lang="ru-RU" u="sng" dirty="0">
                <a:latin typeface="Trebuchet MS" panose="020B0603020202020204" pitchFamily="34" charset="0"/>
              </a:rPr>
              <a:t>все складывается наилучшим образом; </a:t>
            </a: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Кому я нужен с такой внешностью - </a:t>
            </a:r>
            <a:r>
              <a:rPr lang="ru-RU" u="sng" dirty="0">
                <a:latin typeface="Trebuchet MS" panose="020B0603020202020204" pitchFamily="34" charset="0"/>
              </a:rPr>
              <a:t>моя «изюминка» всех привлекает;</a:t>
            </a: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Чтобы я не сделал, мне все равно не повезет, ведь у меня рок такой- </a:t>
            </a:r>
            <a:r>
              <a:rPr lang="ru-RU" u="sng" dirty="0">
                <a:latin typeface="Trebuchet MS" panose="020B0603020202020204" pitchFamily="34" charset="0"/>
              </a:rPr>
              <a:t>все зависит от моих усилий и моего настроя;</a:t>
            </a: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Как бы я не старался, от судьбы не уйдешь -</a:t>
            </a:r>
            <a:r>
              <a:rPr lang="ru-RU" u="sng" dirty="0">
                <a:latin typeface="Trebuchet MS" panose="020B0603020202020204" pitchFamily="34" charset="0"/>
              </a:rPr>
              <a:t>человек сам кузнец своего счастья;</a:t>
            </a:r>
          </a:p>
          <a:p>
            <a:pPr algn="just"/>
            <a:r>
              <a:rPr lang="ru-RU" dirty="0">
                <a:latin typeface="Trebuchet MS" panose="020B0603020202020204" pitchFamily="34" charset="0"/>
              </a:rPr>
              <a:t>Мой удел – сидеть и не высовываться- </a:t>
            </a:r>
            <a:r>
              <a:rPr lang="ru-RU" u="sng" dirty="0">
                <a:latin typeface="Trebuchet MS" panose="020B0603020202020204" pitchFamily="34" charset="0"/>
              </a:rPr>
              <a:t>дорогу осилит идущий.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380"/>
            <a:ext cx="2129628" cy="158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188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421</TotalTime>
  <Words>526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Century Schoolbook</vt:lpstr>
      <vt:lpstr>Times New Roman</vt:lpstr>
      <vt:lpstr>Trebuchet MS</vt:lpstr>
      <vt:lpstr>Wingdings</vt:lpstr>
      <vt:lpstr>Wingdings 2</vt:lpstr>
      <vt:lpstr>Эркер</vt:lpstr>
      <vt:lpstr>Профилактика эмоционального перенапряжения педагогов учебных заведений </vt:lpstr>
      <vt:lpstr>Эмоциональное выгорание в профессиональном пространстве</vt:lpstr>
      <vt:lpstr>Пятиступенчатая модель Дж. Гринберга </vt:lpstr>
      <vt:lpstr>Забота о себе! Остановись.</vt:lpstr>
      <vt:lpstr>Анализ ошибок и расстановка приоритетов. </vt:lpstr>
      <vt:lpstr>Психическая энергия личности</vt:lpstr>
      <vt:lpstr>Важно отметить, осознание своих потребностей  является важной составляющей здоровья человека.</vt:lpstr>
      <vt:lpstr>Психическое здоровье человека</vt:lpstr>
      <vt:lpstr>Поработайте с убеждениями.</vt:lpstr>
      <vt:lpstr>Техника самопомощи.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эмоционального перенапряжения педагогов учебных заведений</dc:title>
  <dc:creator>Оксаночка</dc:creator>
  <cp:lastModifiedBy>. Кносультирующий специалист</cp:lastModifiedBy>
  <cp:revision>37</cp:revision>
  <dcterms:created xsi:type="dcterms:W3CDTF">2019-12-09T13:21:38Z</dcterms:created>
  <dcterms:modified xsi:type="dcterms:W3CDTF">2020-12-23T13:44:44Z</dcterms:modified>
</cp:coreProperties>
</file>