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  <p:sldMasterId id="2147483718" r:id="rId2"/>
    <p:sldMasterId id="2147483730" r:id="rId3"/>
  </p:sldMasterIdLst>
  <p:notesMasterIdLst>
    <p:notesMasterId r:id="rId19"/>
  </p:notesMasterIdLst>
  <p:sldIdLst>
    <p:sldId id="257" r:id="rId4"/>
    <p:sldId id="271" r:id="rId5"/>
    <p:sldId id="260" r:id="rId6"/>
    <p:sldId id="261" r:id="rId7"/>
    <p:sldId id="266" r:id="rId8"/>
    <p:sldId id="267" r:id="rId9"/>
    <p:sldId id="268" r:id="rId10"/>
    <p:sldId id="262" r:id="rId11"/>
    <p:sldId id="264" r:id="rId12"/>
    <p:sldId id="269" r:id="rId13"/>
    <p:sldId id="265" r:id="rId14"/>
    <p:sldId id="263" r:id="rId15"/>
    <p:sldId id="273" r:id="rId16"/>
    <p:sldId id="274" r:id="rId17"/>
    <p:sldId id="272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CBFF"/>
    <a:srgbClr val="81DEFF"/>
    <a:srgbClr val="F1A9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06" autoAdjust="0"/>
    <p:restoredTop sz="94591" autoAdjust="0"/>
  </p:normalViewPr>
  <p:slideViewPr>
    <p:cSldViewPr snapToGrid="0">
      <p:cViewPr>
        <p:scale>
          <a:sx n="33" d="100"/>
          <a:sy n="33" d="100"/>
        </p:scale>
        <p:origin x="252" y="4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6FBEEE-BDC6-44F9-B0F1-C698DB273967}" type="datetimeFigureOut">
              <a:rPr lang="ru-RU" smtClean="0"/>
              <a:pPr/>
              <a:t>20.12.2020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21F96A-03BA-48EA-BDD9-2C0F3043FC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5287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93C36-C2D9-47FA-8648-7B8D85FA33CC}" type="datetimeFigureOut">
              <a:rPr lang="ru-RU" smtClean="0"/>
              <a:pPr/>
              <a:t>20.12.2020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27062-5267-45E4-AA38-C6C5B90A9D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7626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93C36-C2D9-47FA-8648-7B8D85FA33CC}" type="datetimeFigureOut">
              <a:rPr lang="ru-RU" smtClean="0"/>
              <a:pPr/>
              <a:t>20.12.2020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27062-5267-45E4-AA38-C6C5B90A9D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355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93C36-C2D9-47FA-8648-7B8D85FA33CC}" type="datetimeFigureOut">
              <a:rPr lang="ru-RU" smtClean="0"/>
              <a:pPr/>
              <a:t>20.12.2020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27062-5267-45E4-AA38-C6C5B90A9D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360678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93C36-C2D9-47FA-8648-7B8D85FA33CC}" type="datetimeFigureOut">
              <a:rPr lang="ru-RU" smtClean="0"/>
              <a:pPr/>
              <a:t>20.12.2020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27062-5267-45E4-AA38-C6C5B90A9D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29508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93C36-C2D9-47FA-8648-7B8D85FA33CC}" type="datetimeFigureOut">
              <a:rPr lang="ru-RU" smtClean="0"/>
              <a:pPr/>
              <a:t>20.12.2020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27062-5267-45E4-AA38-C6C5B90A9D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518004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93C36-C2D9-47FA-8648-7B8D85FA33CC}" type="datetimeFigureOut">
              <a:rPr lang="ru-RU" smtClean="0"/>
              <a:pPr/>
              <a:t>20.12.2020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27062-5267-45E4-AA38-C6C5B90A9D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12661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93C36-C2D9-47FA-8648-7B8D85FA33CC}" type="datetimeFigureOut">
              <a:rPr lang="ru-RU" smtClean="0"/>
              <a:pPr/>
              <a:t>20.12.2020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27062-5267-45E4-AA38-C6C5B90A9D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11309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93C36-C2D9-47FA-8648-7B8D85FA33CC}" type="datetimeFigureOut">
              <a:rPr lang="ru-RU" smtClean="0"/>
              <a:pPr/>
              <a:t>20.12.2020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27062-5267-45E4-AA38-C6C5B90A9D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4403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D2B93C36-C2D9-47FA-8648-7B8D85FA33CC}" type="datetimeFigureOut">
              <a:rPr lang="ru-RU" smtClean="0"/>
              <a:pPr/>
              <a:t>20.12.2020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12B27062-5267-45E4-AA38-C6C5B90A9D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2B93C36-C2D9-47FA-8648-7B8D85FA33CC}" type="datetimeFigureOut">
              <a:rPr lang="ru-RU" smtClean="0"/>
              <a:pPr/>
              <a:t>20.12.2020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2B27062-5267-45E4-AA38-C6C5B90A9D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D2B93C36-C2D9-47FA-8648-7B8D85FA33CC}" type="datetimeFigureOut">
              <a:rPr lang="ru-RU" smtClean="0"/>
              <a:pPr/>
              <a:t>20.12.2020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12B27062-5267-45E4-AA38-C6C5B90A9D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93C36-C2D9-47FA-8648-7B8D85FA33CC}" type="datetimeFigureOut">
              <a:rPr lang="ru-RU" smtClean="0"/>
              <a:pPr/>
              <a:t>20.12.2020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27062-5267-45E4-AA38-C6C5B90A9D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52137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93C36-C2D9-47FA-8648-7B8D85FA33CC}" type="datetimeFigureOut">
              <a:rPr lang="ru-RU" smtClean="0"/>
              <a:pPr/>
              <a:t>20.12.2020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27062-5267-45E4-AA38-C6C5B90A9D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93C36-C2D9-47FA-8648-7B8D85FA33CC}" type="datetimeFigureOut">
              <a:rPr lang="ru-RU" smtClean="0"/>
              <a:pPr/>
              <a:t>20.12.2020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27062-5267-45E4-AA38-C6C5B90A9D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2B93C36-C2D9-47FA-8648-7B8D85FA33CC}" type="datetimeFigureOut">
              <a:rPr lang="ru-RU" smtClean="0"/>
              <a:pPr/>
              <a:t>20.12.2020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2B27062-5267-45E4-AA38-C6C5B90A9D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93C36-C2D9-47FA-8648-7B8D85FA33CC}" type="datetimeFigureOut">
              <a:rPr lang="ru-RU" smtClean="0"/>
              <a:pPr/>
              <a:t>20.12.2020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27062-5267-45E4-AA38-C6C5B90A9D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2B93C36-C2D9-47FA-8648-7B8D85FA33CC}" type="datetimeFigureOut">
              <a:rPr lang="ru-RU" smtClean="0"/>
              <a:pPr/>
              <a:t>20.12.2020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2B27062-5267-45E4-AA38-C6C5B90A9D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2B93C36-C2D9-47FA-8648-7B8D85FA33CC}" type="datetimeFigureOut">
              <a:rPr lang="ru-RU" smtClean="0"/>
              <a:pPr/>
              <a:t>20.12.2020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2B27062-5267-45E4-AA38-C6C5B90A9D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93C36-C2D9-47FA-8648-7B8D85FA33CC}" type="datetimeFigureOut">
              <a:rPr lang="ru-RU" smtClean="0"/>
              <a:pPr/>
              <a:t>20.12.2020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27062-5267-45E4-AA38-C6C5B90A9D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93C36-C2D9-47FA-8648-7B8D85FA33CC}" type="datetimeFigureOut">
              <a:rPr lang="ru-RU" smtClean="0"/>
              <a:pPr/>
              <a:t>20.12.2020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27062-5267-45E4-AA38-C6C5B90A9D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93C36-C2D9-47FA-8648-7B8D85FA33CC}" type="datetimeFigureOut">
              <a:rPr lang="ru-RU" smtClean="0"/>
              <a:pPr/>
              <a:t>20.12.2020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27062-5267-45E4-AA38-C6C5B90A9D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93C36-C2D9-47FA-8648-7B8D85FA33CC}" type="datetimeFigureOut">
              <a:rPr lang="ru-RU" smtClean="0"/>
              <a:pPr/>
              <a:t>20.12.2020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27062-5267-45E4-AA38-C6C5B90A9D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93C36-C2D9-47FA-8648-7B8D85FA33CC}" type="datetimeFigureOut">
              <a:rPr lang="ru-RU" smtClean="0"/>
              <a:pPr/>
              <a:t>20.12.2020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27062-5267-45E4-AA38-C6C5B90A9D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63478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93C36-C2D9-47FA-8648-7B8D85FA33CC}" type="datetimeFigureOut">
              <a:rPr lang="ru-RU" smtClean="0"/>
              <a:pPr/>
              <a:t>20.12.2020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27062-5267-45E4-AA38-C6C5B90A9D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93C36-C2D9-47FA-8648-7B8D85FA33CC}" type="datetimeFigureOut">
              <a:rPr lang="ru-RU" smtClean="0"/>
              <a:pPr/>
              <a:t>20.12.2020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27062-5267-45E4-AA38-C6C5B90A9D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93C36-C2D9-47FA-8648-7B8D85FA33CC}" type="datetimeFigureOut">
              <a:rPr lang="ru-RU" smtClean="0"/>
              <a:pPr/>
              <a:t>20.12.2020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27062-5267-45E4-AA38-C6C5B90A9D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93C36-C2D9-47FA-8648-7B8D85FA33CC}" type="datetimeFigureOut">
              <a:rPr lang="ru-RU" smtClean="0"/>
              <a:pPr/>
              <a:t>20.12.2020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27062-5267-45E4-AA38-C6C5B90A9D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93C36-C2D9-47FA-8648-7B8D85FA33CC}" type="datetimeFigureOut">
              <a:rPr lang="ru-RU" smtClean="0"/>
              <a:pPr/>
              <a:t>20.12.2020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27062-5267-45E4-AA38-C6C5B90A9D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93C36-C2D9-47FA-8648-7B8D85FA33CC}" type="datetimeFigureOut">
              <a:rPr lang="ru-RU" smtClean="0"/>
              <a:pPr/>
              <a:t>20.12.2020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27062-5267-45E4-AA38-C6C5B90A9D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93C36-C2D9-47FA-8648-7B8D85FA33CC}" type="datetimeFigureOut">
              <a:rPr lang="ru-RU" smtClean="0"/>
              <a:pPr/>
              <a:t>20.12.2020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12B27062-5267-45E4-AA38-C6C5B90A9D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93C36-C2D9-47FA-8648-7B8D85FA33CC}" type="datetimeFigureOut">
              <a:rPr lang="ru-RU" smtClean="0"/>
              <a:pPr/>
              <a:t>20.12.2020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27062-5267-45E4-AA38-C6C5B90A9D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93C36-C2D9-47FA-8648-7B8D85FA33CC}" type="datetimeFigureOut">
              <a:rPr lang="ru-RU" smtClean="0"/>
              <a:pPr/>
              <a:t>20.12.2020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27062-5267-45E4-AA38-C6C5B90A9D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93C36-C2D9-47FA-8648-7B8D85FA33CC}" type="datetimeFigureOut">
              <a:rPr lang="ru-RU" smtClean="0"/>
              <a:pPr/>
              <a:t>20.12.2020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27062-5267-45E4-AA38-C6C5B90A9D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2824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93C36-C2D9-47FA-8648-7B8D85FA33CC}" type="datetimeFigureOut">
              <a:rPr lang="ru-RU" smtClean="0"/>
              <a:pPr/>
              <a:t>20.12.2020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27062-5267-45E4-AA38-C6C5B90A9D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8435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93C36-C2D9-47FA-8648-7B8D85FA33CC}" type="datetimeFigureOut">
              <a:rPr lang="ru-RU" smtClean="0"/>
              <a:pPr/>
              <a:t>20.12.2020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27062-5267-45E4-AA38-C6C5B90A9D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391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93C36-C2D9-47FA-8648-7B8D85FA33CC}" type="datetimeFigureOut">
              <a:rPr lang="ru-RU" smtClean="0"/>
              <a:pPr/>
              <a:t>20.12.2020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27062-5267-45E4-AA38-C6C5B90A9D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941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93C36-C2D9-47FA-8648-7B8D85FA33CC}" type="datetimeFigureOut">
              <a:rPr lang="ru-RU" smtClean="0"/>
              <a:pPr/>
              <a:t>20.12.2020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27062-5267-45E4-AA38-C6C5B90A9D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888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27062-5267-45E4-AA38-C6C5B90A9D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93C36-C2D9-47FA-8648-7B8D85FA33CC}" type="datetimeFigureOut">
              <a:rPr lang="ru-RU" smtClean="0"/>
              <a:pPr/>
              <a:t>20.12.2020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76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accent1">
                <a:lumMod val="5000"/>
                <a:lumOff val="95000"/>
              </a:schemeClr>
            </a:gs>
            <a:gs pos="88000">
              <a:schemeClr val="accent1">
                <a:lumMod val="45000"/>
                <a:lumOff val="55000"/>
              </a:schemeClr>
            </a:gs>
            <a:gs pos="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93C36-C2D9-47FA-8648-7B8D85FA33CC}" type="datetimeFigureOut">
              <a:rPr lang="ru-RU" smtClean="0"/>
              <a:pPr/>
              <a:t>20.12.2020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2B27062-5267-45E4-AA38-C6C5B90A9D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7589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2B93C36-C2D9-47FA-8648-7B8D85FA33CC}" type="datetimeFigureOut">
              <a:rPr lang="ru-RU" smtClean="0"/>
              <a:pPr/>
              <a:t>20.12.2020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2B27062-5267-45E4-AA38-C6C5B90A9DA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2B93C36-C2D9-47FA-8648-7B8D85FA33CC}" type="datetimeFigureOut">
              <a:rPr lang="ru-RU" smtClean="0"/>
              <a:pPr/>
              <a:t>20.12.2020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2B27062-5267-45E4-AA38-C6C5B90A9DA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st3.depositphotos.com/1412055/13690/i/1600/depositphotos_136909376-stock-photo-color-toys-border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6" t="-163" r="86" b="22941"/>
          <a:stretch/>
        </p:blipFill>
        <p:spPr bwMode="auto">
          <a:xfrm>
            <a:off x="-1" y="0"/>
            <a:ext cx="1219200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41713" y="3115222"/>
            <a:ext cx="870857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«Игровая  </a:t>
            </a:r>
            <a:r>
              <a:rPr lang="ru-RU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речеразвивалка</a:t>
            </a:r>
            <a:r>
              <a:rPr lang="ru-RU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Игровые упражнения для обучающихся 2-4 класса</a:t>
            </a:r>
          </a:p>
          <a:p>
            <a:pPr algn="ctr"/>
            <a:endParaRPr lang="ru-RU" sz="4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6696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https://st3.depositphotos.com/8543466/31884/i/1600/depositphotos_318840616-stock-photo-baby-kids-toys-frame-on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4" t="9742" b="9687"/>
          <a:stretch/>
        </p:blipFill>
        <p:spPr bwMode="auto">
          <a:xfrm flipH="1">
            <a:off x="-2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35117" y="610610"/>
            <a:ext cx="10042636" cy="5465086"/>
          </a:xfrm>
          <a:prstGeom prst="rect">
            <a:avLst/>
          </a:prstGeom>
          <a:solidFill>
            <a:srgbClr val="85CBFF">
              <a:alpha val="93000"/>
            </a:srgbClr>
          </a:solidFill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Посмотри внимательно и узнай слово, написанное в зеркальном отражении:</a:t>
            </a:r>
            <a:endParaRPr lang="ru-RU" altLang="ru-RU" sz="2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alt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1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Какое </a:t>
            </a:r>
            <a:r>
              <a:rPr lang="ru-RU" altLang="ru-RU" sz="2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слово получится, если его прочитать наоборот? (справа </a:t>
            </a:r>
            <a:r>
              <a:rPr lang="ru-RU" altLang="ru-RU" sz="21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налево)</a:t>
            </a:r>
            <a:endParaRPr lang="ru-RU" altLang="ru-RU" sz="21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ЬДЕВДЕМ</a:t>
            </a:r>
          </a:p>
          <a:p>
            <a:pPr lvl="2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1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Угадай</a:t>
            </a:r>
            <a:r>
              <a:rPr lang="ru-RU" altLang="ru-RU" sz="2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какое слово получится, начиная от самой </a:t>
            </a:r>
            <a:r>
              <a:rPr lang="ru-RU" altLang="ru-RU" sz="21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большой </a:t>
            </a:r>
            <a:r>
              <a:rPr lang="ru-RU" altLang="ru-RU" sz="2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буквы и заканчивая самой </a:t>
            </a:r>
            <a:r>
              <a:rPr lang="ru-RU" altLang="ru-RU" sz="21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маленькой буквой?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dirty="0">
                <a:latin typeface="Times New Roman"/>
                <a:ea typeface="Calibri"/>
              </a:rPr>
              <a:t>Л</a:t>
            </a:r>
            <a:r>
              <a:rPr lang="ru-RU" dirty="0">
                <a:latin typeface="Times New Roman"/>
                <a:ea typeface="Calibri"/>
              </a:rPr>
              <a:t>Ь</a:t>
            </a:r>
            <a:r>
              <a:rPr lang="ru-RU" sz="4800" dirty="0">
                <a:latin typeface="Times New Roman"/>
                <a:ea typeface="Calibri"/>
              </a:rPr>
              <a:t>О</a:t>
            </a:r>
            <a:r>
              <a:rPr lang="ru-RU" sz="2800" dirty="0">
                <a:latin typeface="Times New Roman"/>
                <a:ea typeface="Calibri"/>
              </a:rPr>
              <a:t>Н</a:t>
            </a:r>
            <a:r>
              <a:rPr lang="ru-RU" sz="3600" dirty="0">
                <a:latin typeface="Times New Roman"/>
                <a:ea typeface="Calibri"/>
              </a:rPr>
              <a:t>Е</a:t>
            </a:r>
            <a:endParaRPr lang="ru-RU" altLang="ru-RU" sz="1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1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altLang="ru-RU" sz="2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Найди слова, написанные одним шрифтом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i="1" dirty="0">
                <a:latin typeface="Times New Roman"/>
                <a:ea typeface="Calibri"/>
                <a:cs typeface="Times New Roman"/>
              </a:rPr>
              <a:t>б </a:t>
            </a:r>
            <a:r>
              <a:rPr lang="ru-RU" sz="3200" b="1" dirty="0">
                <a:latin typeface="Times New Roman"/>
                <a:ea typeface="Calibri"/>
                <a:cs typeface="Times New Roman"/>
              </a:rPr>
              <a:t>л</a:t>
            </a:r>
            <a:r>
              <a:rPr lang="ru-RU" sz="3200" i="1" dirty="0">
                <a:latin typeface="Times New Roman"/>
                <a:ea typeface="Calibri"/>
                <a:cs typeface="Times New Roman"/>
              </a:rPr>
              <a:t> у </a:t>
            </a:r>
            <a:r>
              <a:rPr lang="ru-RU" sz="3200" b="1" dirty="0">
                <a:latin typeface="Times New Roman"/>
                <a:ea typeface="Calibri"/>
                <a:cs typeface="Times New Roman"/>
              </a:rPr>
              <a:t>е</a:t>
            </a:r>
            <a:r>
              <a:rPr lang="ru-RU" sz="3200" i="1" dirty="0">
                <a:latin typeface="Times New Roman"/>
                <a:ea typeface="Calibri"/>
                <a:cs typeface="Times New Roman"/>
              </a:rPr>
              <a:t> р </a:t>
            </a:r>
            <a:r>
              <a:rPr lang="ru-RU" sz="3200" b="1" dirty="0">
                <a:latin typeface="Times New Roman"/>
                <a:ea typeface="Calibri"/>
                <a:cs typeface="Times New Roman"/>
              </a:rPr>
              <a:t>о</a:t>
            </a:r>
            <a:r>
              <a:rPr lang="ru-RU" sz="3200" i="1" dirty="0">
                <a:latin typeface="Times New Roman"/>
                <a:ea typeface="Calibri"/>
                <a:cs typeface="Times New Roman"/>
              </a:rPr>
              <a:t> у </a:t>
            </a:r>
            <a:r>
              <a:rPr lang="ru-RU" sz="3200" b="1" dirty="0">
                <a:latin typeface="Times New Roman"/>
                <a:ea typeface="Calibri"/>
                <a:cs typeface="Times New Roman"/>
              </a:rPr>
              <a:t>п</a:t>
            </a:r>
            <a:r>
              <a:rPr lang="ru-RU" sz="3200" i="1" dirty="0">
                <a:latin typeface="Times New Roman"/>
                <a:ea typeface="Calibri"/>
                <a:cs typeface="Times New Roman"/>
              </a:rPr>
              <a:t> н </a:t>
            </a:r>
            <a:r>
              <a:rPr lang="ru-RU" sz="3200" b="1" dirty="0">
                <a:latin typeface="Times New Roman"/>
                <a:ea typeface="Calibri"/>
                <a:cs typeface="Times New Roman"/>
              </a:rPr>
              <a:t>а</a:t>
            </a:r>
            <a:r>
              <a:rPr lang="ru-RU" sz="3200" i="1" dirty="0">
                <a:latin typeface="Times New Roman"/>
                <a:ea typeface="Calibri"/>
                <a:cs typeface="Times New Roman"/>
              </a:rPr>
              <a:t> д </a:t>
            </a:r>
            <a:r>
              <a:rPr lang="ru-RU" sz="3200" b="1" dirty="0">
                <a:latin typeface="Times New Roman"/>
                <a:ea typeface="Calibri"/>
                <a:cs typeface="Times New Roman"/>
              </a:rPr>
              <a:t>р</a:t>
            </a:r>
            <a:r>
              <a:rPr lang="ru-RU" sz="3200" i="1" dirty="0">
                <a:latin typeface="Times New Roman"/>
                <a:ea typeface="Calibri"/>
                <a:cs typeface="Times New Roman"/>
              </a:rPr>
              <a:t> у </a:t>
            </a:r>
            <a:r>
              <a:rPr lang="ru-RU" sz="3200" b="1" dirty="0">
                <a:latin typeface="Times New Roman"/>
                <a:ea typeface="Calibri"/>
                <a:cs typeface="Times New Roman"/>
              </a:rPr>
              <a:t>д</a:t>
            </a:r>
            <a:r>
              <a:rPr lang="ru-RU" sz="3200" i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3200" i="1" dirty="0" smtClean="0">
                <a:latin typeface="Times New Roman"/>
                <a:ea typeface="Calibri"/>
                <a:cs typeface="Times New Roman"/>
              </a:rPr>
              <a:t>к</a:t>
            </a:r>
            <a:endParaRPr lang="ru-RU" alt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Как можно назвать слова, данные выше, одним словом?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21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Составь предложение с любым из слов, которых ты расшифровал.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57" y="930165"/>
            <a:ext cx="2156482" cy="910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57198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 descr="https://st4.depositphotos.com/8543466/20750/i/950/depositphotos_207504806-stock-photo-colorful-kid-toys-on-whit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6" t="6190" r="6380" b="830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72510" y="226072"/>
            <a:ext cx="10673255" cy="6405856"/>
          </a:xfrm>
          <a:prstGeom prst="rect">
            <a:avLst/>
          </a:prstGeom>
          <a:solidFill>
            <a:schemeClr val="bg2">
              <a:lumMod val="90000"/>
              <a:alpha val="89000"/>
            </a:schemeClr>
          </a:solidFill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Посмотри внимательно и узнай слово, написанное в зеркальном отражении:</a:t>
            </a:r>
            <a:endParaRPr lang="ru-RU" altLang="ru-RU" sz="2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alt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altLang="ru-RU" sz="21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Какое </a:t>
            </a:r>
            <a:r>
              <a:rPr lang="ru-RU" altLang="ru-RU" sz="2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слово получится, если его прочитать наоборот? (справа </a:t>
            </a:r>
            <a:r>
              <a:rPr lang="ru-RU" altLang="ru-RU" sz="21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налево)</a:t>
            </a:r>
            <a:endParaRPr lang="ru-RU" altLang="ru-RU" sz="2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ЬЛЕТИОРТС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НОЬЛАТЧОП</a:t>
            </a:r>
            <a:r>
              <a:rPr lang="ru-RU" sz="32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endParaRPr lang="ru-RU" altLang="ru-RU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1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Угадай</a:t>
            </a:r>
            <a:r>
              <a:rPr lang="ru-RU" altLang="ru-RU" sz="2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какое слово получится, начиная от самой маленькой буквы и заканчивая самой большой </a:t>
            </a:r>
            <a:r>
              <a:rPr lang="ru-RU" altLang="ru-RU" sz="21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буквой?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latin typeface="Times New Roman"/>
                <a:ea typeface="Calibri"/>
              </a:rPr>
              <a:t>П</a:t>
            </a:r>
            <a:r>
              <a:rPr lang="ru-RU" sz="4000" dirty="0">
                <a:latin typeface="Times New Roman"/>
                <a:ea typeface="Calibri"/>
              </a:rPr>
              <a:t>Ы</a:t>
            </a:r>
            <a:r>
              <a:rPr lang="ru-RU" sz="2400" dirty="0">
                <a:latin typeface="Times New Roman"/>
                <a:ea typeface="Calibri"/>
              </a:rPr>
              <a:t>Ж</a:t>
            </a:r>
            <a:r>
              <a:rPr lang="ru-RU" sz="3200" dirty="0">
                <a:latin typeface="Times New Roman"/>
                <a:ea typeface="Calibri"/>
              </a:rPr>
              <a:t>РО</a:t>
            </a:r>
            <a:r>
              <a:rPr lang="ru-RU" sz="3600" dirty="0">
                <a:latin typeface="Times New Roman"/>
                <a:ea typeface="Calibri"/>
              </a:rPr>
              <a:t>Н</a:t>
            </a:r>
            <a:r>
              <a:rPr lang="ru-RU" sz="3200" dirty="0">
                <a:latin typeface="Times New Roman"/>
                <a:ea typeface="Calibri"/>
              </a:rPr>
              <a:t>А</a:t>
            </a:r>
            <a:r>
              <a:rPr lang="ru-RU" sz="4000" dirty="0">
                <a:latin typeface="Times New Roman"/>
                <a:ea typeface="Calibri"/>
              </a:rPr>
              <a:t>Й</a:t>
            </a:r>
            <a:endParaRPr lang="ru-RU" altLang="ru-RU" sz="8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1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altLang="ru-RU" sz="2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Найди слова, написанные одним шрифтом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 </a:t>
            </a:r>
            <a:r>
              <a:rPr lang="ru-RU" sz="32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</a:t>
            </a:r>
            <a:r>
              <a:rPr lang="ru-RU" sz="32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т </a:t>
            </a:r>
            <a:r>
              <a:rPr lang="ru-RU" sz="32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</a:t>
            </a:r>
            <a:r>
              <a:rPr lang="ru-RU" sz="32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о </a:t>
            </a:r>
            <a:r>
              <a:rPr lang="ru-RU" sz="32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</a:t>
            </a:r>
            <a:r>
              <a:rPr lang="ru-RU" sz="32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м </a:t>
            </a:r>
            <a:r>
              <a:rPr lang="ru-RU" sz="32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</a:t>
            </a:r>
            <a:r>
              <a:rPr lang="ru-RU" sz="32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а </a:t>
            </a:r>
            <a:r>
              <a:rPr lang="ru-RU" sz="32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</a:t>
            </a:r>
            <a:r>
              <a:rPr lang="ru-RU" sz="32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т </a:t>
            </a:r>
            <a:r>
              <a:rPr lang="ru-RU" sz="32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</a:t>
            </a:r>
            <a:r>
              <a:rPr lang="ru-RU" sz="32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о </a:t>
            </a:r>
            <a:r>
              <a:rPr lang="ru-RU" sz="3200" b="1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</a:t>
            </a:r>
            <a:r>
              <a:rPr lang="ru-RU" sz="32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л </a:t>
            </a:r>
            <a:r>
              <a:rPr lang="ru-RU" sz="32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х</a:t>
            </a:r>
            <a:r>
              <a:rPr lang="ru-RU" sz="32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о </a:t>
            </a:r>
            <a:r>
              <a:rPr lang="ru-RU" sz="32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е</a:t>
            </a:r>
            <a:r>
              <a:rPr lang="ru-RU" sz="32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г </a:t>
            </a:r>
            <a:r>
              <a:rPr lang="ru-RU" sz="32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</a:t>
            </a:r>
            <a:endParaRPr lang="ru-RU" sz="32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 </a:t>
            </a:r>
            <a:r>
              <a:rPr lang="ru-RU" sz="32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</a:t>
            </a:r>
            <a:r>
              <a:rPr lang="ru-RU" sz="32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р </a:t>
            </a:r>
            <a:r>
              <a:rPr lang="ru-RU" sz="32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ч</a:t>
            </a:r>
            <a:r>
              <a:rPr lang="ru-RU" sz="32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о </a:t>
            </a:r>
            <a:r>
              <a:rPr lang="ru-RU" sz="32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</a:t>
            </a:r>
            <a:r>
              <a:rPr lang="ru-RU" sz="32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д </a:t>
            </a:r>
            <a:r>
              <a:rPr lang="ru-RU" sz="32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</a:t>
            </a:r>
            <a:r>
              <a:rPr lang="ru-RU" sz="32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а </a:t>
            </a:r>
            <a:r>
              <a:rPr lang="ru-RU" sz="32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е</a:t>
            </a:r>
            <a:r>
              <a:rPr lang="ru-RU" sz="32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в </a:t>
            </a:r>
            <a:r>
              <a:rPr lang="ru-RU" sz="32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л</a:t>
            </a:r>
            <a:r>
              <a:rPr lang="ru-RU" sz="32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е </a:t>
            </a:r>
            <a:r>
              <a:rPr lang="ru-RU" sz="32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ь</a:t>
            </a:r>
            <a:r>
              <a:rPr lang="ru-RU" sz="32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ц  </a:t>
            </a:r>
            <a:endParaRPr lang="ru-RU" altLang="ru-RU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Как можно назвать слова, данные выше, одним словом?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21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Составь предложение с любым из слов, которых ты расшифровал.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506" y="555407"/>
            <a:ext cx="2622988" cy="834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22086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https://images.satu.kz/105899979_w640_h640_igrushki-dlya-detej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1" t="11490" r="6379" b="13129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35117" y="610610"/>
            <a:ext cx="10042636" cy="5759525"/>
          </a:xfrm>
          <a:prstGeom prst="rect">
            <a:avLst/>
          </a:prstGeom>
          <a:solidFill>
            <a:schemeClr val="bg1">
              <a:alpha val="89000"/>
            </a:schemeClr>
          </a:solidFill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Посмотри внимательно и узнай слово, написанное в зеркальном отражении:</a:t>
            </a:r>
            <a:endParaRPr lang="ru-RU" altLang="ru-RU" sz="2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altLang="ru-RU" sz="2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1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Какое </a:t>
            </a:r>
            <a:r>
              <a:rPr lang="ru-RU" altLang="ru-RU" sz="2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слово получится, если его прочитать наоборот? (справа </a:t>
            </a:r>
            <a:r>
              <a:rPr lang="ru-RU" altLang="ru-RU" sz="21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налево)</a:t>
            </a:r>
            <a:endParaRPr lang="ru-RU" altLang="ru-RU" sz="21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dirty="0" smtClean="0">
                <a:latin typeface="Times New Roman"/>
                <a:ea typeface="Calibri"/>
                <a:cs typeface="Times New Roman"/>
              </a:rPr>
              <a:t>АКЖЕОРЫС</a:t>
            </a:r>
            <a:endParaRPr lang="ru-RU" altLang="ru-RU" sz="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1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Угадай</a:t>
            </a:r>
            <a:r>
              <a:rPr lang="ru-RU" altLang="ru-RU" sz="2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какое слово получится, начиная от самой </a:t>
            </a:r>
            <a:r>
              <a:rPr lang="ru-RU" altLang="ru-RU" sz="21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большой буквы </a:t>
            </a:r>
            <a:r>
              <a:rPr lang="ru-RU" altLang="ru-RU" sz="2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заканчивая самой </a:t>
            </a:r>
            <a:r>
              <a:rPr lang="ru-RU" altLang="ru-RU" sz="21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маленькой буквой?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>
                <a:latin typeface="Times New Roman"/>
                <a:ea typeface="Calibri"/>
              </a:rPr>
              <a:t>О</a:t>
            </a:r>
            <a:r>
              <a:rPr lang="ru-RU" sz="5400" dirty="0">
                <a:latin typeface="Times New Roman"/>
                <a:ea typeface="Calibri"/>
              </a:rPr>
              <a:t>М</a:t>
            </a:r>
            <a:r>
              <a:rPr lang="ru-RU" sz="3200" dirty="0">
                <a:latin typeface="Times New Roman"/>
                <a:ea typeface="Calibri"/>
              </a:rPr>
              <a:t>Х</a:t>
            </a:r>
            <a:r>
              <a:rPr lang="ru-RU" sz="1400" dirty="0">
                <a:latin typeface="Times New Roman"/>
                <a:ea typeface="Calibri"/>
              </a:rPr>
              <a:t>О</a:t>
            </a:r>
            <a:r>
              <a:rPr lang="ru-RU" sz="2000" dirty="0">
                <a:latin typeface="Times New Roman"/>
                <a:ea typeface="Calibri"/>
              </a:rPr>
              <a:t>М</a:t>
            </a:r>
            <a:r>
              <a:rPr lang="ru-RU" sz="1000" dirty="0">
                <a:latin typeface="Times New Roman"/>
                <a:ea typeface="Calibri"/>
              </a:rPr>
              <a:t>Р</a:t>
            </a:r>
            <a:r>
              <a:rPr lang="ru-RU" sz="3600" dirty="0">
                <a:latin typeface="Times New Roman"/>
                <a:ea typeface="Calibri"/>
              </a:rPr>
              <a:t>У</a:t>
            </a:r>
            <a:endParaRPr lang="ru-RU" altLang="ru-RU" sz="8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1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altLang="ru-RU" sz="2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Найди слова, написанные одним шрифтом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latin typeface="Times New Roman"/>
                <a:ea typeface="Calibri"/>
                <a:cs typeface="Times New Roman"/>
              </a:rPr>
              <a:t>ш </a:t>
            </a:r>
            <a:r>
              <a:rPr lang="ru-RU" sz="3200" i="1" dirty="0">
                <a:latin typeface="Times New Roman"/>
                <a:ea typeface="Calibri"/>
                <a:cs typeface="Times New Roman"/>
              </a:rPr>
              <a:t>п </a:t>
            </a:r>
            <a:r>
              <a:rPr lang="ru-RU" sz="3200" b="1" dirty="0">
                <a:latin typeface="Times New Roman"/>
                <a:ea typeface="Calibri"/>
                <a:cs typeface="Times New Roman"/>
              </a:rPr>
              <a:t>а</a:t>
            </a:r>
            <a:r>
              <a:rPr lang="ru-RU" sz="3200" i="1" dirty="0">
                <a:latin typeface="Times New Roman"/>
                <a:ea typeface="Calibri"/>
                <a:cs typeface="Times New Roman"/>
              </a:rPr>
              <a:t> о </a:t>
            </a:r>
            <a:r>
              <a:rPr lang="ru-RU" sz="3200" b="1" dirty="0">
                <a:latin typeface="Times New Roman"/>
                <a:ea typeface="Calibri"/>
                <a:cs typeface="Times New Roman"/>
              </a:rPr>
              <a:t>м</a:t>
            </a:r>
            <a:r>
              <a:rPr lang="ru-RU" sz="3200" i="1" dirty="0">
                <a:latin typeface="Times New Roman"/>
                <a:ea typeface="Calibri"/>
                <a:cs typeface="Times New Roman"/>
              </a:rPr>
              <a:t> д </a:t>
            </a:r>
            <a:r>
              <a:rPr lang="ru-RU" sz="3200" b="1" dirty="0">
                <a:latin typeface="Times New Roman"/>
                <a:ea typeface="Calibri"/>
                <a:cs typeface="Times New Roman"/>
              </a:rPr>
              <a:t>п</a:t>
            </a:r>
            <a:r>
              <a:rPr lang="ru-RU" sz="3200" i="1" dirty="0">
                <a:latin typeface="Times New Roman"/>
                <a:ea typeface="Calibri"/>
                <a:cs typeface="Times New Roman"/>
              </a:rPr>
              <a:t> о </a:t>
            </a:r>
            <a:r>
              <a:rPr lang="ru-RU" sz="3200" b="1" dirty="0">
                <a:latin typeface="Times New Roman"/>
                <a:ea typeface="Calibri"/>
                <a:cs typeface="Times New Roman"/>
              </a:rPr>
              <a:t>и</a:t>
            </a:r>
            <a:r>
              <a:rPr lang="ru-RU" sz="3200" i="1" dirty="0">
                <a:latin typeface="Times New Roman"/>
                <a:ea typeface="Calibri"/>
                <a:cs typeface="Times New Roman"/>
              </a:rPr>
              <a:t> с </a:t>
            </a:r>
            <a:r>
              <a:rPr lang="ru-RU" sz="3200" b="1" dirty="0">
                <a:latin typeface="Times New Roman"/>
                <a:ea typeface="Calibri"/>
                <a:cs typeface="Times New Roman"/>
              </a:rPr>
              <a:t>н</a:t>
            </a:r>
            <a:r>
              <a:rPr lang="ru-RU" sz="3200" i="1" dirty="0">
                <a:latin typeface="Times New Roman"/>
                <a:ea typeface="Calibri"/>
                <a:cs typeface="Times New Roman"/>
              </a:rPr>
              <a:t> и </a:t>
            </a:r>
            <a:r>
              <a:rPr lang="ru-RU" sz="3200" b="1" dirty="0">
                <a:latin typeface="Times New Roman"/>
                <a:ea typeface="Calibri"/>
                <a:cs typeface="Times New Roman"/>
              </a:rPr>
              <a:t>ь</a:t>
            </a:r>
            <a:r>
              <a:rPr lang="ru-RU" sz="3200" i="1" dirty="0">
                <a:latin typeface="Times New Roman"/>
                <a:ea typeface="Calibri"/>
                <a:cs typeface="Times New Roman"/>
              </a:rPr>
              <a:t> н о </a:t>
            </a:r>
            <a:r>
              <a:rPr lang="ru-RU" sz="3200" b="1" dirty="0" err="1">
                <a:latin typeface="Times New Roman"/>
                <a:ea typeface="Calibri"/>
                <a:cs typeface="Times New Roman"/>
              </a:rPr>
              <a:t>о</a:t>
            </a:r>
            <a:r>
              <a:rPr lang="ru-RU" sz="3200" i="1" dirty="0">
                <a:latin typeface="Times New Roman"/>
                <a:ea typeface="Calibri"/>
                <a:cs typeface="Times New Roman"/>
              </a:rPr>
              <a:t> в и </a:t>
            </a:r>
            <a:r>
              <a:rPr lang="ru-RU" sz="3200" b="1" dirty="0">
                <a:latin typeface="Times New Roman"/>
                <a:ea typeface="Calibri"/>
                <a:cs typeface="Times New Roman"/>
              </a:rPr>
              <a:t>н</a:t>
            </a:r>
            <a:r>
              <a:rPr lang="ru-RU" sz="3200" i="1" dirty="0">
                <a:latin typeface="Times New Roman"/>
                <a:ea typeface="Calibri"/>
                <a:cs typeface="Times New Roman"/>
              </a:rPr>
              <a:t> к </a:t>
            </a:r>
            <a:endParaRPr lang="ru-RU" alt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Как можно назвать слова, данные выше, одним словом?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21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Составь предложение с любым из слов, которых ты расшифровал.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603" y="945930"/>
            <a:ext cx="2709664" cy="75674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9036174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2228" y="494027"/>
            <a:ext cx="1055601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Домашние 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животные: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!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 для проверки: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ягненок, лошадь, хомячок,  щенок, 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попугай.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9660" y="1702784"/>
            <a:ext cx="114692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Растения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 для проверки: колокольчик, гладиолус,  одуванчик, фиалка,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незабудки</a:t>
            </a:r>
            <a:r>
              <a:rPr lang="ru-RU" sz="2400" dirty="0" smtClean="0">
                <a:solidFill>
                  <a:prstClr val="black"/>
                </a:solidFill>
              </a:rPr>
              <a:t>.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6978" y="3104635"/>
            <a:ext cx="116597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Деревья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 для проверки:  яблоня, береза, осина,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можевельник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лиственница, рябина.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36978" y="4319754"/>
            <a:ext cx="1104251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 для проверки: автобус, трамвай, велосипед, троллейбус, мотоцикл.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36978" y="5727671"/>
            <a:ext cx="1125705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Грибы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 для проверки: подосиновик, шампиньон, сыроежка, мухомор лисичка.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9462" y="437320"/>
            <a:ext cx="553998" cy="5919826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ОТВЕТОВ ПО ЗАДАНИЯМ!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9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2962" y="346836"/>
            <a:ext cx="553998" cy="5919826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ОТВЕТОВ ПО ЗАДАНИЯМ!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12798" y="612355"/>
            <a:ext cx="111379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Дикие 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животные :</a:t>
            </a:r>
            <a:endParaRPr lang="ru-RU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 для проверки: леопард, бурундук, леопард, медведь, олень, кенгуру.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12798" y="2197721"/>
            <a:ext cx="114525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Овощи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 для проверки: морковь, баклажан, помидор, чеснок, кабачок.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12798" y="3524205"/>
            <a:ext cx="10871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Фрукты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 для проверки: мандарин, грейпфрут, апельсин, абрикос, авокадо.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27200" y="4897373"/>
            <a:ext cx="1022349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Профессии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endParaRPr lang="ru-RU" sz="24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 для проверки: стоматолог, парикмахер, учитель, продавец, строитель, пожарный, машинист,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почтальон.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34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7938"/>
            <a:ext cx="12193588" cy="684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53235" y="2251189"/>
            <a:ext cx="668076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МОЛОДЦЫ,  РЕБЯТА! 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 преодолели все трудности и </a:t>
            </a:r>
          </a:p>
          <a:p>
            <a:pPr algn="ctr">
              <a:lnSpc>
                <a:spcPct val="150000"/>
              </a:lnSpc>
            </a:pP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справились со всеми  заданиями!</a:t>
            </a:r>
          </a:p>
          <a:p>
            <a:pPr algn="ctr">
              <a:lnSpc>
                <a:spcPct val="150000"/>
              </a:lnSpc>
            </a:pP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 держать! </a:t>
            </a:r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738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t3.depositphotos.com/1412055/13690/i/1600/depositphotos_136909376-stock-photo-color-toys-border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6" t="-163" r="86" b="22941"/>
          <a:stretch/>
        </p:blipFill>
        <p:spPr bwMode="auto">
          <a:xfrm>
            <a:off x="0" y="2"/>
            <a:ext cx="12192001" cy="6857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2758" y="2097970"/>
            <a:ext cx="1166648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Дорогой обучающийся!</a:t>
            </a:r>
            <a:endParaRPr lang="ru-RU" sz="28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мы поиграем в интереснейшую игру, которая покажет нам 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насколько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внимательны твои глазки,</a:t>
            </a: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 хорошо ты знаешь буквы и умеешь читать,</a:t>
            </a: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также</a:t>
            </a:r>
            <a:endParaRPr lang="ru-RU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хорошо ты знаешь слова и 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умеешь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 объединять их в общие группы…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192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адпись 2"/>
          <p:cNvSpPr txBox="1">
            <a:spLocks noChangeArrowheads="1"/>
          </p:cNvSpPr>
          <p:nvPr/>
        </p:nvSpPr>
        <p:spPr bwMode="auto">
          <a:xfrm rot="10800000">
            <a:off x="4699000" y="1460414"/>
            <a:ext cx="1760856" cy="499892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scene3d>
            <a:camera prst="orthographicFront">
              <a:rot lat="10800000" lon="0" rev="0"/>
            </a:camera>
            <a:lightRig rig="threePt" dir="t"/>
          </a:scene3d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ЖИРАФ</a:t>
            </a:r>
            <a:endParaRPr lang="ru-RU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7800" y="117693"/>
            <a:ext cx="11662103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	Варианты заданий на примере слова </a:t>
            </a:r>
            <a:r>
              <a:rPr lang="ru-RU" altLang="ru-RU" sz="2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«жираф», «жук» «капуста»: </a:t>
            </a:r>
            <a:endParaRPr kumimoji="0" lang="ru-RU" alt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- </a:t>
            </a:r>
            <a:r>
              <a:rPr lang="ru-RU" altLang="ru-RU" sz="2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Посмотри внимательно и узнай слово, написанное в зеркальном отражении:</a:t>
            </a:r>
            <a:endParaRPr kumimoji="0" lang="ru-RU" altLang="ru-RU" sz="2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altLang="ru-RU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- Какое </a:t>
            </a:r>
            <a:r>
              <a:rPr lang="ru-RU" altLang="ru-RU" sz="2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слово получится, если его прочитать наоборот? (справа </a:t>
            </a:r>
            <a:r>
              <a:rPr lang="ru-RU" altLang="ru-RU" sz="2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налево)</a:t>
            </a:r>
            <a:endParaRPr lang="ru-RU" alt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	</a:t>
            </a:r>
            <a:r>
              <a:rPr lang="ru-RU" altLang="ru-RU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фариж</a:t>
            </a:r>
            <a:endParaRPr lang="ru-RU" altLang="ru-RU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Угадай, какое слово получится, начиная от самой маленькой буквы и заканчивая самой большой буквой?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1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		</a:t>
            </a:r>
            <a:r>
              <a:rPr lang="ru-RU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32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</a:t>
            </a:r>
            <a:r>
              <a:rPr lang="ru-RU" sz="24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ж</a:t>
            </a:r>
            <a:r>
              <a:rPr lang="ru-RU" sz="40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</a:t>
            </a:r>
            <a:endParaRPr lang="ru-RU" sz="4000" b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- Найди слова, написанные одним шрифтом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 </a:t>
            </a:r>
            <a:r>
              <a:rPr lang="ru-RU" alt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</a:t>
            </a:r>
            <a:r>
              <a:rPr lang="ru-RU" altLang="ru-RU" sz="32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 </a:t>
            </a:r>
            <a:r>
              <a:rPr lang="ru-RU" alt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lang="ru-RU" altLang="ru-RU" sz="32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 </a:t>
            </a:r>
            <a:r>
              <a:rPr lang="ru-RU" alt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</a:t>
            </a:r>
            <a:r>
              <a:rPr lang="ru-RU" altLang="ru-RU" sz="32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 </a:t>
            </a:r>
            <a:r>
              <a:rPr lang="ru-RU" alt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r>
              <a:rPr lang="ru-RU" altLang="ru-RU" sz="32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 </a:t>
            </a:r>
            <a:r>
              <a:rPr lang="ru-RU" alt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</a:t>
            </a:r>
            <a:r>
              <a:rPr lang="ru-RU" altLang="ru-RU" sz="32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 ы</a:t>
            </a:r>
            <a:endParaRPr lang="ru-RU" altLang="ru-RU" sz="3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- Как можно назвать слова, данные выше, одним словом?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21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- Составь </a:t>
            </a:r>
            <a:r>
              <a:rPr lang="ru-RU" altLang="ru-RU" sz="2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предложение с любым из слов, которых ты расшифровал</a:t>
            </a:r>
            <a:r>
              <a:rPr lang="ru-RU" altLang="ru-RU" sz="2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6607" y="1460413"/>
            <a:ext cx="492443" cy="3976538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ТРЕНИРОВОЧНЫЕ ЗАДАНИЯ*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670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thumbs.dreamstime.com/b/%D0%BA%D0%B0%D0%B4%D1%80-%D0%B4%D0%B5%D1%82%D1%81%D0%BA%D0%B8%D1%85-%D0%B8%D0%B3%D1%80%D1%83%D1%88%D0%B5%D0%BA-%D0%BD%D0%B0-%D0%B3%D0%BE%D0%BB%D1%83%D0%B1%D0%BE%D0%BC-%D1%84%D0%BE%D0%BD%D0%B5-%D1%81%D0%B8%D0%BD%D0%B5%D0%BC-%D1%81-%D0%BF%D1%83%D1%81%D1%82%D1%8B%D0%BC-%D0%BF%D1%80%D0%BE%D1%81%D1%82%D1%80%D0%B0%D0%BD%D1%81%D1%82%D0%B2%D0%BE%D0%BC-%D0%B4%D0%BB%D1%8F-1581872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2192001" cy="6853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35117" y="610610"/>
            <a:ext cx="10042636" cy="5434308"/>
          </a:xfrm>
          <a:prstGeom prst="rect">
            <a:avLst/>
          </a:prstGeom>
          <a:solidFill>
            <a:schemeClr val="accent6">
              <a:lumMod val="20000"/>
              <a:lumOff val="80000"/>
              <a:alpha val="96000"/>
            </a:schemeClr>
          </a:solidFill>
        </p:spPr>
        <p:txBody>
          <a:bodyPr wrap="square">
            <a:spAutoFit/>
          </a:bodyPr>
          <a:lstStyle/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altLang="ru-RU" sz="21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Посмотри </a:t>
            </a:r>
            <a:r>
              <a:rPr lang="ru-RU" altLang="ru-RU" sz="2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внимательно и узнай слово, написанное в зеркальном отражении</a:t>
            </a:r>
            <a:r>
              <a:rPr lang="ru-RU" altLang="ru-RU" sz="21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21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2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1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Какое </a:t>
            </a:r>
            <a:r>
              <a:rPr lang="ru-RU" altLang="ru-RU" sz="2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слово получится, если его прочитать наоборот? (справа </a:t>
            </a:r>
            <a:r>
              <a:rPr lang="ru-RU" altLang="ru-RU" sz="21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налево)</a:t>
            </a:r>
            <a:endParaRPr lang="ru-RU" altLang="ru-RU" sz="21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>
                <a:latin typeface="Times New Roman"/>
                <a:ea typeface="Calibri"/>
              </a:rPr>
              <a:t>КОЧЯМОХ</a:t>
            </a:r>
            <a:endParaRPr lang="ru-RU" altLang="ru-RU" sz="32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1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Угадай</a:t>
            </a:r>
            <a:r>
              <a:rPr lang="ru-RU" altLang="ru-RU" sz="2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какое слово получится, начиная от самой </a:t>
            </a:r>
            <a:r>
              <a:rPr lang="ru-RU" altLang="ru-RU" sz="21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большой буквы </a:t>
            </a:r>
            <a:r>
              <a:rPr lang="ru-RU" altLang="ru-RU" sz="2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заканчивая самой </a:t>
            </a:r>
            <a:r>
              <a:rPr lang="ru-RU" altLang="ru-RU" sz="21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маленькой  буквой?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/>
                <a:ea typeface="Calibri"/>
              </a:rPr>
              <a:t>О</a:t>
            </a:r>
            <a:r>
              <a:rPr lang="ru-RU" sz="4400" dirty="0" smtClean="0">
                <a:latin typeface="Times New Roman"/>
                <a:ea typeface="Calibri"/>
              </a:rPr>
              <a:t>Щ</a:t>
            </a:r>
            <a:r>
              <a:rPr lang="ru-RU" sz="2400" dirty="0" smtClean="0">
                <a:latin typeface="Times New Roman"/>
                <a:ea typeface="Calibri"/>
              </a:rPr>
              <a:t>К</a:t>
            </a:r>
            <a:r>
              <a:rPr lang="ru-RU" sz="3200" dirty="0" smtClean="0">
                <a:latin typeface="Times New Roman"/>
                <a:ea typeface="Calibri"/>
              </a:rPr>
              <a:t>Н</a:t>
            </a:r>
            <a:r>
              <a:rPr lang="ru-RU" sz="3600" dirty="0" smtClean="0">
                <a:latin typeface="Times New Roman"/>
                <a:ea typeface="Calibri"/>
              </a:rPr>
              <a:t>Е</a:t>
            </a:r>
            <a:endParaRPr lang="ru-RU" sz="3200" b="1" dirty="0" smtClean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8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1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altLang="ru-RU" sz="2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Найди слова, написанные одним шрифтом</a:t>
            </a:r>
          </a:p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ru-RU" alt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i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я</a:t>
            </a:r>
            <a:r>
              <a:rPr lang="ru-RU" sz="32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32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л</a:t>
            </a:r>
            <a:r>
              <a:rPr lang="ru-RU" sz="3200" b="1" i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г </a:t>
            </a:r>
            <a:r>
              <a:rPr lang="ru-RU" sz="32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о</a:t>
            </a:r>
            <a:r>
              <a:rPr lang="ru-RU" sz="3200" b="1" i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н </a:t>
            </a:r>
            <a:r>
              <a:rPr lang="ru-RU" sz="32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ш</a:t>
            </a:r>
            <a:r>
              <a:rPr lang="ru-RU" sz="3200" b="1" i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е </a:t>
            </a:r>
            <a:r>
              <a:rPr lang="ru-RU" sz="32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а</a:t>
            </a:r>
            <a:r>
              <a:rPr lang="ru-RU" sz="3200" b="1" i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н </a:t>
            </a:r>
            <a:r>
              <a:rPr lang="ru-RU" sz="32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д</a:t>
            </a:r>
            <a:r>
              <a:rPr lang="ru-RU" sz="3200" b="1" i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о </a:t>
            </a:r>
            <a:r>
              <a:rPr lang="ru-RU" sz="32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ь</a:t>
            </a:r>
            <a:r>
              <a:rPr lang="ru-RU" sz="3200" b="1" i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3200" b="1" i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к</a:t>
            </a:r>
            <a:endParaRPr lang="ru-RU" alt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Как можно назвать слова, данные выше, одним словом?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21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Составь предложение с любым из слов, которых ты расшифровал.</a:t>
            </a:r>
          </a:p>
        </p:txBody>
      </p:sp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438" y="1069756"/>
            <a:ext cx="2387994" cy="584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552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35117" y="610610"/>
            <a:ext cx="10042636" cy="5759525"/>
          </a:xfrm>
          <a:prstGeom prst="rect">
            <a:avLst/>
          </a:prstGeom>
          <a:solidFill>
            <a:schemeClr val="bg2">
              <a:alpha val="90000"/>
            </a:schemeClr>
          </a:solidFill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Посмотри внимательно и узнай слово, написанное в зеркальном отражении:</a:t>
            </a:r>
            <a:endParaRPr lang="ru-RU" altLang="ru-RU" sz="2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alt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altLang="ru-RU" sz="21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Какое </a:t>
            </a:r>
            <a:r>
              <a:rPr lang="ru-RU" altLang="ru-RU" sz="2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слово получится, если его прочитать наоборот? (справа </a:t>
            </a:r>
            <a:r>
              <a:rPr lang="ru-RU" altLang="ru-RU" sz="21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налево)</a:t>
            </a:r>
            <a:endParaRPr lang="ru-RU" altLang="ru-RU" sz="2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latin typeface="Times New Roman"/>
                <a:ea typeface="Calibri"/>
                <a:cs typeface="Times New Roman"/>
              </a:rPr>
              <a:t>КИЧНАВУДО</a:t>
            </a:r>
            <a:endParaRPr lang="ru-RU" altLang="ru-RU" sz="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1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Угадай</a:t>
            </a:r>
            <a:r>
              <a:rPr lang="ru-RU" altLang="ru-RU" sz="2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какое слово получится, начиная от самой </a:t>
            </a:r>
            <a:r>
              <a:rPr lang="ru-RU" altLang="ru-RU" sz="21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большой </a:t>
            </a:r>
            <a:r>
              <a:rPr lang="ru-RU" altLang="ru-RU" sz="2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буквы и заканчивая </a:t>
            </a:r>
            <a:r>
              <a:rPr lang="ru-RU" altLang="ru-RU" sz="21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самой маленькой буквой?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imes New Roman"/>
                <a:ea typeface="Calibri"/>
              </a:rPr>
              <a:t>    К</a:t>
            </a:r>
            <a:r>
              <a:rPr lang="ru-RU" sz="4400" dirty="0" smtClean="0">
                <a:latin typeface="Times New Roman"/>
                <a:ea typeface="Calibri"/>
              </a:rPr>
              <a:t>А</a:t>
            </a:r>
            <a:r>
              <a:rPr lang="ru-RU" sz="5400" dirty="0" smtClean="0">
                <a:latin typeface="Times New Roman"/>
                <a:ea typeface="Calibri"/>
              </a:rPr>
              <a:t>Ф</a:t>
            </a:r>
            <a:r>
              <a:rPr lang="ru-RU" sz="3600" dirty="0" smtClean="0">
                <a:latin typeface="Times New Roman"/>
                <a:ea typeface="Calibri"/>
              </a:rPr>
              <a:t>Л</a:t>
            </a:r>
            <a:r>
              <a:rPr lang="ru-RU" sz="4400" dirty="0" smtClean="0">
                <a:latin typeface="Times New Roman"/>
                <a:ea typeface="Calibri"/>
              </a:rPr>
              <a:t>И</a:t>
            </a:r>
            <a:r>
              <a:rPr lang="ru-RU" sz="2400" dirty="0" smtClean="0">
                <a:latin typeface="Times New Roman"/>
                <a:ea typeface="Calibri"/>
              </a:rPr>
              <a:t>А</a:t>
            </a:r>
            <a:r>
              <a:rPr lang="ru-RU" sz="4400" dirty="0">
                <a:latin typeface="Times New Roman"/>
                <a:ea typeface="Calibri"/>
              </a:rPr>
              <a:t>	</a:t>
            </a:r>
            <a:endParaRPr lang="ru-RU" sz="4000" b="1" dirty="0" smtClean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8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1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altLang="ru-RU" sz="2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Найди слова, написанные одним шрифтом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latin typeface="Times New Roman"/>
                <a:ea typeface="Calibri"/>
                <a:cs typeface="Times New Roman"/>
              </a:rPr>
              <a:t>г </a:t>
            </a:r>
            <a:r>
              <a:rPr lang="ru-RU" sz="3200" i="1" dirty="0">
                <a:latin typeface="Times New Roman"/>
                <a:ea typeface="Calibri"/>
                <a:cs typeface="Times New Roman"/>
              </a:rPr>
              <a:t>к</a:t>
            </a:r>
            <a:r>
              <a:rPr lang="ru-RU" sz="3200" b="1" dirty="0">
                <a:latin typeface="Times New Roman"/>
                <a:ea typeface="Calibri"/>
                <a:cs typeface="Times New Roman"/>
              </a:rPr>
              <a:t> л </a:t>
            </a:r>
            <a:r>
              <a:rPr lang="ru-RU" sz="3200" i="1" dirty="0">
                <a:latin typeface="Times New Roman"/>
                <a:ea typeface="Calibri"/>
                <a:cs typeface="Times New Roman"/>
              </a:rPr>
              <a:t>о</a:t>
            </a:r>
            <a:r>
              <a:rPr lang="ru-RU" sz="3200" b="1" dirty="0">
                <a:latin typeface="Times New Roman"/>
                <a:ea typeface="Calibri"/>
                <a:cs typeface="Times New Roman"/>
              </a:rPr>
              <a:t> а </a:t>
            </a:r>
            <a:r>
              <a:rPr lang="ru-RU" sz="3200" i="1" dirty="0">
                <a:latin typeface="Times New Roman"/>
                <a:ea typeface="Calibri"/>
                <a:cs typeface="Times New Roman"/>
              </a:rPr>
              <a:t>л</a:t>
            </a:r>
            <a:r>
              <a:rPr lang="ru-RU" sz="3200" b="1" dirty="0">
                <a:latin typeface="Times New Roman"/>
                <a:ea typeface="Calibri"/>
                <a:cs typeface="Times New Roman"/>
              </a:rPr>
              <a:t> д </a:t>
            </a:r>
            <a:r>
              <a:rPr lang="ru-RU" sz="3200" i="1" dirty="0">
                <a:latin typeface="Times New Roman"/>
                <a:ea typeface="Calibri"/>
                <a:cs typeface="Times New Roman"/>
              </a:rPr>
              <a:t>о</a:t>
            </a:r>
            <a:r>
              <a:rPr lang="ru-RU" sz="3200" b="1" dirty="0">
                <a:latin typeface="Times New Roman"/>
                <a:ea typeface="Calibri"/>
                <a:cs typeface="Times New Roman"/>
              </a:rPr>
              <a:t> и </a:t>
            </a:r>
            <a:r>
              <a:rPr lang="ru-RU" sz="3200" i="1" dirty="0">
                <a:latin typeface="Times New Roman"/>
                <a:ea typeface="Calibri"/>
                <a:cs typeface="Times New Roman"/>
              </a:rPr>
              <a:t>к о л</a:t>
            </a:r>
            <a:r>
              <a:rPr lang="ru-RU" sz="3200" b="1" dirty="0">
                <a:latin typeface="Times New Roman"/>
                <a:ea typeface="Calibri"/>
                <a:cs typeface="Times New Roman"/>
              </a:rPr>
              <a:t> о </a:t>
            </a:r>
            <a:r>
              <a:rPr lang="ru-RU" sz="3200" i="1" dirty="0">
                <a:latin typeface="Times New Roman"/>
                <a:ea typeface="Calibri"/>
                <a:cs typeface="Times New Roman"/>
              </a:rPr>
              <a:t>ь</a:t>
            </a:r>
            <a:r>
              <a:rPr lang="ru-RU" sz="3200" b="1" dirty="0">
                <a:latin typeface="Times New Roman"/>
                <a:ea typeface="Calibri"/>
                <a:cs typeface="Times New Roman"/>
              </a:rPr>
              <a:t> л </a:t>
            </a:r>
            <a:r>
              <a:rPr lang="ru-RU" sz="3200" i="1" dirty="0">
                <a:latin typeface="Times New Roman"/>
                <a:ea typeface="Calibri"/>
                <a:cs typeface="Times New Roman"/>
              </a:rPr>
              <a:t>ч</a:t>
            </a:r>
            <a:r>
              <a:rPr lang="ru-RU" sz="3200" b="1" dirty="0">
                <a:latin typeface="Times New Roman"/>
                <a:ea typeface="Calibri"/>
                <a:cs typeface="Times New Roman"/>
              </a:rPr>
              <a:t> у </a:t>
            </a:r>
            <a:r>
              <a:rPr lang="ru-RU" sz="3200" i="1" dirty="0">
                <a:latin typeface="Times New Roman"/>
                <a:ea typeface="Calibri"/>
                <a:cs typeface="Times New Roman"/>
              </a:rPr>
              <a:t>и</a:t>
            </a:r>
            <a:r>
              <a:rPr lang="ru-RU" sz="3200" b="1" dirty="0">
                <a:latin typeface="Times New Roman"/>
                <a:ea typeface="Calibri"/>
                <a:cs typeface="Times New Roman"/>
              </a:rPr>
              <a:t> с </a:t>
            </a:r>
            <a:r>
              <a:rPr lang="ru-RU" sz="3200" i="1" dirty="0" smtClean="0">
                <a:latin typeface="Times New Roman"/>
                <a:ea typeface="Calibri"/>
                <a:cs typeface="Times New Roman"/>
              </a:rPr>
              <a:t>к</a:t>
            </a:r>
            <a:endParaRPr lang="ru-RU" alt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Как можно назвать слова, данные выше, одним словом?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21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Составь предложение с любым из слов, которых ты расшифровал.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830" y="1034284"/>
            <a:ext cx="2804340" cy="66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6629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7" descr="https://st3.depositphotos.com/8543466/16524/i/950/depositphotos_165240098-stock-photo-kids-toys-frame-on-whit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121935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35117" y="309684"/>
            <a:ext cx="10042636" cy="6238631"/>
          </a:xfrm>
          <a:prstGeom prst="rect">
            <a:avLst/>
          </a:prstGeom>
          <a:solidFill>
            <a:srgbClr val="81DEFF">
              <a:alpha val="96000"/>
            </a:srgbClr>
          </a:solidFill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Посмотри внимательно и узнай слово, написанное в зеркальном отражении:</a:t>
            </a:r>
            <a:endParaRPr lang="ru-RU" altLang="ru-RU" sz="2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alt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1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Какое </a:t>
            </a:r>
            <a:r>
              <a:rPr lang="ru-RU" altLang="ru-RU" sz="2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слово получится, если его прочитать наоборот? (справа </a:t>
            </a:r>
            <a:r>
              <a:rPr lang="ru-RU" altLang="ru-RU" sz="21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налево)</a:t>
            </a:r>
            <a:endParaRPr lang="ru-RU" altLang="ru-RU" sz="21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dirty="0" smtClean="0">
                <a:latin typeface="Times New Roman"/>
                <a:ea typeface="Calibri"/>
                <a:cs typeface="Times New Roman"/>
              </a:rPr>
              <a:t>ЯНОЛБЯ</a:t>
            </a:r>
            <a:endParaRPr lang="ru-RU" altLang="ru-RU" sz="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altLang="ru-RU" sz="21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Угадай</a:t>
            </a:r>
            <a:r>
              <a:rPr lang="ru-RU" altLang="ru-RU" sz="2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какое слово получится, начиная от самой маленькой буквы и заканчивая самой большой </a:t>
            </a:r>
            <a:r>
              <a:rPr lang="ru-RU" altLang="ru-RU" sz="21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буквой?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imes New Roman"/>
                <a:ea typeface="Calibri"/>
              </a:rPr>
              <a:t>С</a:t>
            </a:r>
            <a:r>
              <a:rPr lang="ru-RU" sz="4400" dirty="0" smtClean="0">
                <a:latin typeface="Times New Roman"/>
                <a:ea typeface="Calibri"/>
              </a:rPr>
              <a:t>Н</a:t>
            </a:r>
            <a:r>
              <a:rPr lang="ru-RU" sz="1400" dirty="0" smtClean="0">
                <a:latin typeface="Times New Roman"/>
                <a:ea typeface="Calibri"/>
              </a:rPr>
              <a:t>О</a:t>
            </a:r>
            <a:r>
              <a:rPr lang="ru-RU" sz="4800" dirty="0" smtClean="0">
                <a:latin typeface="Times New Roman"/>
                <a:ea typeface="Calibri"/>
              </a:rPr>
              <a:t>А</a:t>
            </a:r>
            <a:r>
              <a:rPr lang="ru-RU" sz="3600" dirty="0" smtClean="0">
                <a:latin typeface="Times New Roman"/>
                <a:ea typeface="Calibri"/>
              </a:rPr>
              <a:t>И</a:t>
            </a:r>
            <a:r>
              <a:rPr lang="ru-RU" sz="3200" dirty="0">
                <a:latin typeface="Times New Roman"/>
                <a:ea typeface="Calibri"/>
              </a:rPr>
              <a:t>	</a:t>
            </a:r>
            <a:endParaRPr lang="ru-RU" altLang="ru-RU" sz="8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1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altLang="ru-RU" sz="2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Найди слова, написанные одним шрифтом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latin typeface="Times New Roman"/>
                <a:ea typeface="Calibri"/>
                <a:cs typeface="Times New Roman"/>
              </a:rPr>
              <a:t>б</a:t>
            </a:r>
            <a:r>
              <a:rPr lang="ru-RU" sz="3200" i="1" dirty="0">
                <a:latin typeface="Times New Roman"/>
                <a:ea typeface="Calibri"/>
                <a:cs typeface="Times New Roman"/>
              </a:rPr>
              <a:t> я </a:t>
            </a:r>
            <a:r>
              <a:rPr lang="ru-RU" sz="3200" b="1" dirty="0">
                <a:latin typeface="Times New Roman"/>
                <a:ea typeface="Calibri"/>
                <a:cs typeface="Times New Roman"/>
              </a:rPr>
              <a:t>е</a:t>
            </a:r>
            <a:r>
              <a:rPr lang="ru-RU" sz="3200" i="1" dirty="0">
                <a:latin typeface="Times New Roman"/>
                <a:ea typeface="Calibri"/>
                <a:cs typeface="Times New Roman"/>
              </a:rPr>
              <a:t> б </a:t>
            </a:r>
            <a:r>
              <a:rPr lang="ru-RU" sz="3200" dirty="0">
                <a:latin typeface="Times New Roman"/>
                <a:ea typeface="Calibri"/>
                <a:cs typeface="Times New Roman"/>
              </a:rPr>
              <a:t>р</a:t>
            </a:r>
            <a:r>
              <a:rPr lang="ru-RU" sz="3200" i="1" dirty="0">
                <a:latin typeface="Times New Roman"/>
                <a:ea typeface="Calibri"/>
                <a:cs typeface="Times New Roman"/>
              </a:rPr>
              <a:t> л </a:t>
            </a:r>
            <a:r>
              <a:rPr lang="ru-RU" sz="3200" b="1" dirty="0">
                <a:latin typeface="Times New Roman"/>
                <a:ea typeface="Calibri"/>
                <a:cs typeface="Times New Roman"/>
              </a:rPr>
              <a:t>е</a:t>
            </a:r>
            <a:r>
              <a:rPr lang="ru-RU" sz="3200" i="1" dirty="0">
                <a:latin typeface="Times New Roman"/>
                <a:ea typeface="Calibri"/>
                <a:cs typeface="Times New Roman"/>
              </a:rPr>
              <a:t> о </a:t>
            </a:r>
            <a:r>
              <a:rPr lang="ru-RU" sz="3200" b="1" dirty="0">
                <a:latin typeface="Times New Roman"/>
                <a:ea typeface="Calibri"/>
                <a:cs typeface="Times New Roman"/>
              </a:rPr>
              <a:t>з</a:t>
            </a:r>
            <a:r>
              <a:rPr lang="ru-RU" sz="3200" i="1" dirty="0">
                <a:latin typeface="Times New Roman"/>
                <a:ea typeface="Calibri"/>
                <a:cs typeface="Times New Roman"/>
              </a:rPr>
              <a:t> н </a:t>
            </a:r>
            <a:r>
              <a:rPr lang="ru-RU" sz="3200" b="1" dirty="0">
                <a:latin typeface="Times New Roman"/>
                <a:ea typeface="Calibri"/>
                <a:cs typeface="Times New Roman"/>
              </a:rPr>
              <a:t>а</a:t>
            </a:r>
            <a:r>
              <a:rPr lang="ru-RU" sz="3200" i="1" dirty="0">
                <a:latin typeface="Times New Roman"/>
                <a:ea typeface="Calibri"/>
                <a:cs typeface="Times New Roman"/>
              </a:rPr>
              <a:t> я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latin typeface="Times New Roman"/>
                <a:ea typeface="Calibri"/>
                <a:cs typeface="Times New Roman"/>
              </a:rPr>
              <a:t>м </a:t>
            </a:r>
            <a:r>
              <a:rPr lang="ru-RU" sz="3200" i="1" dirty="0">
                <a:latin typeface="Times New Roman"/>
                <a:ea typeface="Calibri"/>
                <a:cs typeface="Times New Roman"/>
              </a:rPr>
              <a:t>л</a:t>
            </a:r>
            <a:r>
              <a:rPr lang="ru-RU" sz="3200" b="1" dirty="0">
                <a:latin typeface="Times New Roman"/>
                <a:ea typeface="Calibri"/>
                <a:cs typeface="Times New Roman"/>
              </a:rPr>
              <a:t> о </a:t>
            </a:r>
            <a:r>
              <a:rPr lang="ru-RU" sz="3200" i="1" dirty="0">
                <a:latin typeface="Times New Roman"/>
                <a:ea typeface="Calibri"/>
                <a:cs typeface="Times New Roman"/>
              </a:rPr>
              <a:t>и</a:t>
            </a:r>
            <a:r>
              <a:rPr lang="ru-RU" sz="3200" b="1" dirty="0">
                <a:latin typeface="Times New Roman"/>
                <a:ea typeface="Calibri"/>
                <a:cs typeface="Times New Roman"/>
              </a:rPr>
              <a:t> ж </a:t>
            </a:r>
            <a:r>
              <a:rPr lang="ru-RU" sz="3200" i="1" dirty="0">
                <a:latin typeface="Times New Roman"/>
                <a:ea typeface="Calibri"/>
                <a:cs typeface="Times New Roman"/>
              </a:rPr>
              <a:t>с</a:t>
            </a:r>
            <a:r>
              <a:rPr lang="ru-RU" sz="3200" b="1" dirty="0">
                <a:latin typeface="Times New Roman"/>
                <a:ea typeface="Calibri"/>
                <a:cs typeface="Times New Roman"/>
              </a:rPr>
              <a:t> е </a:t>
            </a:r>
            <a:r>
              <a:rPr lang="ru-RU" sz="3200" i="1" dirty="0">
                <a:latin typeface="Times New Roman"/>
                <a:ea typeface="Calibri"/>
                <a:cs typeface="Times New Roman"/>
              </a:rPr>
              <a:t>т в е</a:t>
            </a:r>
            <a:r>
              <a:rPr lang="ru-RU" sz="3200" b="1" dirty="0">
                <a:latin typeface="Times New Roman"/>
                <a:ea typeface="Calibri"/>
                <a:cs typeface="Times New Roman"/>
              </a:rPr>
              <a:t> в </a:t>
            </a:r>
            <a:r>
              <a:rPr lang="ru-RU" sz="3200" i="1" dirty="0">
                <a:latin typeface="Times New Roman"/>
                <a:ea typeface="Calibri"/>
                <a:cs typeface="Times New Roman"/>
              </a:rPr>
              <a:t>н</a:t>
            </a:r>
            <a:r>
              <a:rPr lang="ru-RU" sz="3200" b="1" dirty="0">
                <a:latin typeface="Times New Roman"/>
                <a:ea typeface="Calibri"/>
                <a:cs typeface="Times New Roman"/>
              </a:rPr>
              <a:t> е </a:t>
            </a:r>
            <a:r>
              <a:rPr lang="ru-RU" sz="3200" i="1" dirty="0">
                <a:latin typeface="Times New Roman"/>
                <a:ea typeface="Calibri"/>
                <a:cs typeface="Times New Roman"/>
              </a:rPr>
              <a:t>н</a:t>
            </a:r>
            <a:r>
              <a:rPr lang="ru-RU" sz="3200" b="1" dirty="0">
                <a:latin typeface="Times New Roman"/>
                <a:ea typeface="Calibri"/>
                <a:cs typeface="Times New Roman"/>
              </a:rPr>
              <a:t> л </a:t>
            </a:r>
            <a:r>
              <a:rPr lang="ru-RU" sz="3200" i="1" dirty="0">
                <a:latin typeface="Times New Roman"/>
                <a:ea typeface="Calibri"/>
                <a:cs typeface="Times New Roman"/>
              </a:rPr>
              <a:t>и</a:t>
            </a:r>
            <a:r>
              <a:rPr lang="ru-RU" sz="3200" b="1" dirty="0">
                <a:latin typeface="Times New Roman"/>
                <a:ea typeface="Calibri"/>
                <a:cs typeface="Times New Roman"/>
              </a:rPr>
              <a:t> ь </a:t>
            </a:r>
            <a:r>
              <a:rPr lang="ru-RU" sz="3200" i="1" dirty="0">
                <a:latin typeface="Times New Roman"/>
                <a:ea typeface="Calibri"/>
                <a:cs typeface="Times New Roman"/>
              </a:rPr>
              <a:t>ц</a:t>
            </a:r>
            <a:r>
              <a:rPr lang="ru-RU" sz="3200" b="1" dirty="0">
                <a:latin typeface="Times New Roman"/>
                <a:ea typeface="Calibri"/>
                <a:cs typeface="Times New Roman"/>
              </a:rPr>
              <a:t> н </a:t>
            </a:r>
            <a:r>
              <a:rPr lang="ru-RU" sz="3200" i="1" dirty="0">
                <a:latin typeface="Times New Roman"/>
                <a:ea typeface="Calibri"/>
                <a:cs typeface="Times New Roman"/>
              </a:rPr>
              <a:t>а</a:t>
            </a:r>
            <a:r>
              <a:rPr lang="ru-RU" sz="3200" b="1" dirty="0">
                <a:latin typeface="Times New Roman"/>
                <a:ea typeface="Calibri"/>
                <a:cs typeface="Times New Roman"/>
              </a:rPr>
              <a:t> и </a:t>
            </a:r>
            <a:r>
              <a:rPr lang="ru-RU" sz="3200" b="1" dirty="0" smtClean="0">
                <a:latin typeface="Times New Roman"/>
                <a:ea typeface="Calibri"/>
                <a:cs typeface="Times New Roman"/>
              </a:rPr>
              <a:t>к</a:t>
            </a:r>
            <a:endParaRPr lang="ru-RU" alt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Как можно назвать слова, данные выше, одним словом?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21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Составь предложение с любым из слов, которых ты расшифровал.</a:t>
            </a: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559" y="700954"/>
            <a:ext cx="2111292" cy="696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82204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3" descr="https://st4.depositphotos.com/1029440/30868/i/1600/depositphotos_308688652-stock-photo-kids-educational-developing-toys-fram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33"/>
          <a:stretch/>
        </p:blipFill>
        <p:spPr bwMode="auto">
          <a:xfrm>
            <a:off x="0" y="0"/>
            <a:ext cx="12192000" cy="6864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98178" y="617281"/>
            <a:ext cx="10042636" cy="5632311"/>
          </a:xfrm>
          <a:prstGeom prst="rect">
            <a:avLst/>
          </a:prstGeom>
          <a:solidFill>
            <a:srgbClr val="F1A9B0">
              <a:alpha val="91000"/>
            </a:srgbClr>
          </a:solidFill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Посмотри внимательно и узнай слово, написанное в зеркальном отражении:</a:t>
            </a:r>
            <a:endParaRPr lang="ru-RU" altLang="ru-RU" sz="2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altLang="ru-RU" sz="2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1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Какое </a:t>
            </a:r>
            <a:r>
              <a:rPr lang="ru-RU" altLang="ru-RU" sz="2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слово получится, если его прочитать наоборот? (справа </a:t>
            </a:r>
            <a:r>
              <a:rPr lang="ru-RU" altLang="ru-RU" sz="21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налево)</a:t>
            </a:r>
            <a:endParaRPr lang="ru-RU" altLang="ru-RU" sz="21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ДЕПИСОЛЕВ</a:t>
            </a:r>
          </a:p>
          <a:p>
            <a:pPr lvl="2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altLang="ru-RU" sz="21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Угадай</a:t>
            </a:r>
            <a:r>
              <a:rPr lang="ru-RU" altLang="ru-RU" sz="2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какое слово получится, начиная от самой маленькой буквы и заканчивая самой большой </a:t>
            </a:r>
            <a:r>
              <a:rPr lang="ru-RU" altLang="ru-RU" sz="21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буквой?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1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1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                   </a:t>
            </a:r>
            <a:r>
              <a:rPr lang="ru-RU" sz="6000" dirty="0" smtClean="0">
                <a:latin typeface="Times New Roman"/>
                <a:ea typeface="Calibri"/>
              </a:rPr>
              <a:t>К</a:t>
            </a:r>
            <a:r>
              <a:rPr lang="ru-RU" sz="4000" dirty="0" smtClean="0">
                <a:latin typeface="Times New Roman"/>
                <a:ea typeface="Calibri"/>
              </a:rPr>
              <a:t>Ц</a:t>
            </a:r>
            <a:r>
              <a:rPr lang="ru-RU" dirty="0" smtClean="0">
                <a:latin typeface="Times New Roman"/>
                <a:ea typeface="Calibri"/>
              </a:rPr>
              <a:t>М</a:t>
            </a:r>
            <a:r>
              <a:rPr lang="ru-RU" sz="4800" dirty="0" smtClean="0">
                <a:latin typeface="Times New Roman"/>
                <a:ea typeface="Calibri"/>
              </a:rPr>
              <a:t>И</a:t>
            </a:r>
            <a:r>
              <a:rPr lang="ru-RU" sz="4000" dirty="0" smtClean="0">
                <a:latin typeface="Times New Roman"/>
                <a:ea typeface="Calibri"/>
              </a:rPr>
              <a:t>О</a:t>
            </a:r>
            <a:r>
              <a:rPr lang="ru-RU" sz="3200" dirty="0" smtClean="0">
                <a:latin typeface="Times New Roman"/>
                <a:ea typeface="Calibri"/>
              </a:rPr>
              <a:t>Т</a:t>
            </a:r>
            <a:r>
              <a:rPr lang="ru-RU" sz="6600" dirty="0" smtClean="0">
                <a:latin typeface="Times New Roman"/>
                <a:ea typeface="Calibri"/>
              </a:rPr>
              <a:t>Л</a:t>
            </a:r>
            <a:r>
              <a:rPr lang="ru-RU" sz="2400" dirty="0" smtClean="0">
                <a:latin typeface="Times New Roman"/>
                <a:ea typeface="Calibri"/>
              </a:rPr>
              <a:t>О</a:t>
            </a:r>
            <a:r>
              <a:rPr lang="ru-RU" sz="2800" b="1" dirty="0">
                <a:latin typeface="Times New Roman"/>
                <a:ea typeface="Calibri"/>
              </a:rPr>
              <a:t>	</a:t>
            </a:r>
            <a:r>
              <a:rPr lang="ru-RU" sz="3200" b="1" dirty="0">
                <a:latin typeface="Times New Roman"/>
                <a:ea typeface="Calibri"/>
              </a:rPr>
              <a:t>	</a:t>
            </a:r>
            <a:endParaRPr lang="ru-RU" altLang="ru-RU" sz="8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1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altLang="ru-RU" sz="2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Найди слова, написанные одним шрифтом</a:t>
            </a:r>
          </a:p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1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altLang="ru-RU" sz="2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можно назвать слова, данные выше, одним словом?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21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Составь предложение с любым из слов, которых ты расшифровал.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22"/>
          <a:stretch/>
        </p:blipFill>
        <p:spPr bwMode="auto">
          <a:xfrm>
            <a:off x="4542410" y="961695"/>
            <a:ext cx="3643203" cy="831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0931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 descr="https://st4.depositphotos.com/8543466/22685/i/950/depositphotos_226852924-stock-photo-baby-kids-toys-frame-wit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4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35117" y="610610"/>
            <a:ext cx="10042636" cy="5742085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Посмотри внимательно и узнай слово, написанное в зеркальном отражении:</a:t>
            </a:r>
            <a:endParaRPr lang="ru-RU" altLang="ru-RU" sz="2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alt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1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Какое </a:t>
            </a:r>
            <a:r>
              <a:rPr lang="ru-RU" altLang="ru-RU" sz="2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слово получится, если его прочитать наоборот? (справа </a:t>
            </a:r>
            <a:r>
              <a:rPr lang="ru-RU" altLang="ru-RU" sz="21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налево)</a:t>
            </a:r>
            <a:endParaRPr lang="ru-RU" altLang="ru-RU" sz="21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РОДИМОП</a:t>
            </a:r>
          </a:p>
          <a:p>
            <a:pPr lvl="2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1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Угадай</a:t>
            </a:r>
            <a:r>
              <a:rPr lang="ru-RU" altLang="ru-RU" sz="2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какое слово получится, начиная от самой </a:t>
            </a:r>
            <a:r>
              <a:rPr lang="ru-RU" altLang="ru-RU" sz="21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большой </a:t>
            </a:r>
            <a:r>
              <a:rPr lang="ru-RU" altLang="ru-RU" sz="2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буквы и заканчивая самой </a:t>
            </a:r>
            <a:r>
              <a:rPr lang="ru-RU" altLang="ru-RU" sz="21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маленькой буквой?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800" dirty="0">
                <a:latin typeface="Times New Roman"/>
                <a:ea typeface="Calibri"/>
              </a:rPr>
              <a:t>Е</a:t>
            </a:r>
            <a:r>
              <a:rPr lang="ru-RU" sz="3600" dirty="0">
                <a:latin typeface="Times New Roman"/>
                <a:ea typeface="Calibri"/>
              </a:rPr>
              <a:t>Н</a:t>
            </a:r>
            <a:r>
              <a:rPr lang="ru-RU" sz="6600" dirty="0">
                <a:latin typeface="Times New Roman"/>
                <a:ea typeface="Calibri"/>
              </a:rPr>
              <a:t>Ч</a:t>
            </a:r>
            <a:r>
              <a:rPr lang="ru-RU" sz="2800" dirty="0">
                <a:latin typeface="Times New Roman"/>
                <a:ea typeface="Calibri"/>
              </a:rPr>
              <a:t>К</a:t>
            </a:r>
            <a:r>
              <a:rPr lang="ru-RU" sz="4400" dirty="0">
                <a:latin typeface="Times New Roman"/>
                <a:ea typeface="Calibri"/>
              </a:rPr>
              <a:t>С</a:t>
            </a:r>
            <a:r>
              <a:rPr lang="ru-RU" sz="2800" dirty="0">
                <a:latin typeface="Times New Roman"/>
                <a:ea typeface="Calibri"/>
              </a:rPr>
              <a:t>О</a:t>
            </a:r>
            <a:r>
              <a:rPr lang="ru-RU" sz="3200" b="1" dirty="0">
                <a:latin typeface="Times New Roman"/>
                <a:ea typeface="Calibri"/>
              </a:rPr>
              <a:t>	</a:t>
            </a:r>
            <a:endParaRPr lang="ru-RU" altLang="ru-RU" sz="8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1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altLang="ru-RU" sz="2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Найди слова, написанные одним шрифтом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latin typeface="Times New Roman"/>
                <a:ea typeface="Calibri"/>
                <a:cs typeface="Times New Roman"/>
              </a:rPr>
              <a:t>б </a:t>
            </a:r>
            <a:r>
              <a:rPr lang="ru-RU" sz="3200" dirty="0">
                <a:latin typeface="Times New Roman"/>
                <a:ea typeface="Calibri"/>
                <a:cs typeface="Times New Roman"/>
              </a:rPr>
              <a:t>м</a:t>
            </a:r>
            <a:r>
              <a:rPr lang="ru-RU" sz="3200" b="1" dirty="0">
                <a:latin typeface="Times New Roman"/>
                <a:ea typeface="Calibri"/>
                <a:cs typeface="Times New Roman"/>
              </a:rPr>
              <a:t> а </a:t>
            </a:r>
            <a:r>
              <a:rPr lang="ru-RU" sz="3200" i="1" dirty="0">
                <a:latin typeface="Times New Roman"/>
                <a:ea typeface="Calibri"/>
                <a:cs typeface="Times New Roman"/>
              </a:rPr>
              <a:t>о</a:t>
            </a:r>
            <a:r>
              <a:rPr lang="ru-RU" sz="3200" b="1" dirty="0">
                <a:latin typeface="Times New Roman"/>
                <a:ea typeface="Calibri"/>
                <a:cs typeface="Times New Roman"/>
              </a:rPr>
              <a:t> к </a:t>
            </a:r>
            <a:r>
              <a:rPr lang="ru-RU" sz="3200" i="1" dirty="0">
                <a:latin typeface="Times New Roman"/>
                <a:ea typeface="Calibri"/>
                <a:cs typeface="Times New Roman"/>
              </a:rPr>
              <a:t>р</a:t>
            </a:r>
            <a:r>
              <a:rPr lang="ru-RU" sz="3200" b="1" dirty="0">
                <a:latin typeface="Times New Roman"/>
                <a:ea typeface="Calibri"/>
                <a:cs typeface="Times New Roman"/>
              </a:rPr>
              <a:t> л </a:t>
            </a:r>
            <a:r>
              <a:rPr lang="ru-RU" sz="3200" i="1" dirty="0">
                <a:latin typeface="Times New Roman"/>
                <a:ea typeface="Calibri"/>
                <a:cs typeface="Times New Roman"/>
              </a:rPr>
              <a:t>к</a:t>
            </a:r>
            <a:r>
              <a:rPr lang="ru-RU" sz="3200" b="1" dirty="0">
                <a:latin typeface="Times New Roman"/>
                <a:ea typeface="Calibri"/>
                <a:cs typeface="Times New Roman"/>
              </a:rPr>
              <a:t> а </a:t>
            </a:r>
            <a:r>
              <a:rPr lang="ru-RU" sz="3200" i="1" dirty="0">
                <a:latin typeface="Times New Roman"/>
                <a:ea typeface="Calibri"/>
                <a:cs typeface="Times New Roman"/>
              </a:rPr>
              <a:t>о</a:t>
            </a:r>
            <a:r>
              <a:rPr lang="ru-RU" sz="3200" b="1" dirty="0">
                <a:latin typeface="Times New Roman"/>
                <a:ea typeface="Calibri"/>
                <a:cs typeface="Times New Roman"/>
              </a:rPr>
              <a:t> ж </a:t>
            </a:r>
            <a:r>
              <a:rPr lang="ru-RU" sz="3200" i="1" dirty="0">
                <a:latin typeface="Times New Roman"/>
                <a:ea typeface="Calibri"/>
                <a:cs typeface="Times New Roman"/>
              </a:rPr>
              <a:t>в</a:t>
            </a:r>
            <a:r>
              <a:rPr lang="ru-RU" sz="3200" b="1" dirty="0">
                <a:latin typeface="Times New Roman"/>
                <a:ea typeface="Calibri"/>
                <a:cs typeface="Times New Roman"/>
              </a:rPr>
              <a:t> а </a:t>
            </a:r>
            <a:r>
              <a:rPr lang="ru-RU" sz="3200" i="1" dirty="0">
                <a:latin typeface="Times New Roman"/>
                <a:ea typeface="Calibri"/>
                <a:cs typeface="Times New Roman"/>
              </a:rPr>
              <a:t>ь</a:t>
            </a:r>
            <a:r>
              <a:rPr lang="ru-RU" sz="32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3200" b="1" dirty="0" smtClean="0">
                <a:latin typeface="Times New Roman"/>
                <a:ea typeface="Calibri"/>
                <a:cs typeface="Times New Roman"/>
              </a:rPr>
              <a:t>н</a:t>
            </a:r>
            <a:endParaRPr lang="ru-RU" altLang="ru-RU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Как можно назвать слова, данные выше, одним словом?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21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Составь предложение с любым из слов, которых ты расшифровал.</a:t>
            </a:r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730" y="990271"/>
            <a:ext cx="2154540" cy="680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24529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thumbs.dreamstime.com/b/%D1%8F%D0%B3%D0%BD%D0%B8%D1%82-%D1%8F%D1%80%D0%BA%D0%B0%D1%8F-%D0%BA%D1%80%D0%B0%D1%81%D0%BE%D1%87%D0%BD%D0%B0%D1%8F-%D1%80%D0%B0%D0%BC%D0%BA%D0%B0-%D0%B8%D0%B3%D1%80%D1%83%D1%88%D0%B5%D0%BA-%D0%BD%D0%B0-%D0%B1%D0%B5%D0%BB%D0%BE%D0%B9-%D0%BF%D1%80%D0%B5%D0%B4%D0%BF%D0%BE%D1%81%D1%8B%D0%BB%D0%BA%D0%B5-%D0%B2%D0%B7%D0%B3%D0%BB%D1%8F%D0%B4-12425094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2" t="-1" r="6340" b="14254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35117" y="610610"/>
            <a:ext cx="10042636" cy="5601533"/>
          </a:xfrm>
          <a:prstGeom prst="rect">
            <a:avLst/>
          </a:prstGeom>
          <a:solidFill>
            <a:schemeClr val="accent1">
              <a:lumMod val="60000"/>
              <a:lumOff val="40000"/>
              <a:alpha val="89000"/>
            </a:schemeClr>
          </a:solidFill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Посмотри внимательно и узнай слово, написанное в зеркальном отражении:</a:t>
            </a:r>
            <a:endParaRPr lang="ru-RU" altLang="ru-RU" sz="2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alt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1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Какое </a:t>
            </a:r>
            <a:r>
              <a:rPr lang="ru-RU" altLang="ru-RU" sz="2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слово получится, если его прочитать наоборот? (справа </a:t>
            </a:r>
            <a:r>
              <a:rPr lang="ru-RU" altLang="ru-RU" sz="21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налево)</a:t>
            </a:r>
            <a:endParaRPr lang="ru-RU" altLang="ru-RU" sz="21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СОКИРБА</a:t>
            </a:r>
            <a:endParaRPr lang="ru-RU" altLang="ru-RU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1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Угадай</a:t>
            </a:r>
            <a:r>
              <a:rPr lang="ru-RU" altLang="ru-RU" sz="2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какое слово получится, начиная от самой маленькой буквы и заканчивая самой большой </a:t>
            </a:r>
            <a:r>
              <a:rPr lang="ru-RU" altLang="ru-RU" sz="21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буквой?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latin typeface="Times New Roman"/>
                <a:ea typeface="Calibri"/>
              </a:rPr>
              <a:t>К</a:t>
            </a:r>
            <a:r>
              <a:rPr lang="ru-RU" sz="1100" dirty="0" smtClean="0">
                <a:latin typeface="Times New Roman"/>
                <a:ea typeface="Calibri"/>
              </a:rPr>
              <a:t>А</a:t>
            </a:r>
            <a:r>
              <a:rPr lang="ru-RU" sz="5400" dirty="0" smtClean="0">
                <a:latin typeface="Times New Roman"/>
                <a:ea typeface="Calibri"/>
              </a:rPr>
              <a:t>О</a:t>
            </a:r>
            <a:r>
              <a:rPr lang="ru-RU" sz="3200" dirty="0" smtClean="0">
                <a:latin typeface="Times New Roman"/>
                <a:ea typeface="Calibri"/>
              </a:rPr>
              <a:t>В</a:t>
            </a:r>
            <a:r>
              <a:rPr lang="ru-RU" sz="3600" dirty="0" smtClean="0">
                <a:latin typeface="Times New Roman"/>
                <a:ea typeface="Calibri"/>
              </a:rPr>
              <a:t>А</a:t>
            </a:r>
            <a:r>
              <a:rPr lang="ru-RU" sz="4000" dirty="0" smtClean="0">
                <a:latin typeface="Times New Roman"/>
                <a:ea typeface="Calibri"/>
              </a:rPr>
              <a:t>Д</a:t>
            </a:r>
            <a:r>
              <a:rPr lang="ru-RU" sz="2800" dirty="0" smtClean="0">
                <a:latin typeface="Times New Roman"/>
                <a:ea typeface="Calibri"/>
              </a:rPr>
              <a:t>О</a:t>
            </a:r>
            <a:endParaRPr lang="ru-RU" altLang="ru-RU" sz="8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1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altLang="ru-RU" sz="2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Найди слова, написанные одним шрифтом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latin typeface="Times New Roman"/>
                <a:ea typeface="Calibri"/>
              </a:rPr>
              <a:t>м</a:t>
            </a:r>
            <a:r>
              <a:rPr lang="ru-RU" sz="3200" i="1" dirty="0">
                <a:latin typeface="Times New Roman"/>
                <a:ea typeface="Calibri"/>
              </a:rPr>
              <a:t> г </a:t>
            </a:r>
            <a:r>
              <a:rPr lang="ru-RU" sz="3200" b="1" i="1" dirty="0">
                <a:latin typeface="Times New Roman"/>
                <a:ea typeface="Calibri"/>
              </a:rPr>
              <a:t>а</a:t>
            </a:r>
            <a:r>
              <a:rPr lang="ru-RU" sz="3200" i="1" dirty="0">
                <a:latin typeface="Times New Roman"/>
                <a:ea typeface="Calibri"/>
              </a:rPr>
              <a:t> р </a:t>
            </a:r>
            <a:r>
              <a:rPr lang="ru-RU" sz="3200" b="1" dirty="0">
                <a:latin typeface="Times New Roman"/>
                <a:ea typeface="Calibri"/>
              </a:rPr>
              <a:t>н</a:t>
            </a:r>
            <a:r>
              <a:rPr lang="ru-RU" sz="3200" i="1" dirty="0">
                <a:latin typeface="Times New Roman"/>
                <a:ea typeface="Calibri"/>
              </a:rPr>
              <a:t> е </a:t>
            </a:r>
            <a:r>
              <a:rPr lang="ru-RU" sz="3200" b="1" dirty="0">
                <a:latin typeface="Times New Roman"/>
                <a:ea typeface="Calibri"/>
              </a:rPr>
              <a:t>д</a:t>
            </a:r>
            <a:r>
              <a:rPr lang="ru-RU" sz="3200" i="1" dirty="0">
                <a:latin typeface="Times New Roman"/>
                <a:ea typeface="Calibri"/>
              </a:rPr>
              <a:t> й </a:t>
            </a:r>
            <a:r>
              <a:rPr lang="ru-RU" sz="3200" b="1" dirty="0">
                <a:latin typeface="Times New Roman"/>
                <a:ea typeface="Calibri"/>
              </a:rPr>
              <a:t>а</a:t>
            </a:r>
            <a:r>
              <a:rPr lang="ru-RU" sz="3200" i="1" dirty="0">
                <a:latin typeface="Times New Roman"/>
                <a:ea typeface="Calibri"/>
              </a:rPr>
              <a:t> п </a:t>
            </a:r>
            <a:r>
              <a:rPr lang="ru-RU" sz="3200" b="1" dirty="0">
                <a:latin typeface="Times New Roman"/>
                <a:ea typeface="Calibri"/>
              </a:rPr>
              <a:t>р</a:t>
            </a:r>
            <a:r>
              <a:rPr lang="ru-RU" sz="3200" i="1" dirty="0">
                <a:latin typeface="Times New Roman"/>
                <a:ea typeface="Calibri"/>
              </a:rPr>
              <a:t> ф </a:t>
            </a:r>
            <a:r>
              <a:rPr lang="ru-RU" sz="3200" b="1" dirty="0">
                <a:latin typeface="Times New Roman"/>
                <a:ea typeface="Calibri"/>
              </a:rPr>
              <a:t>и</a:t>
            </a:r>
            <a:r>
              <a:rPr lang="ru-RU" sz="3200" i="1" dirty="0">
                <a:latin typeface="Times New Roman"/>
                <a:ea typeface="Calibri"/>
              </a:rPr>
              <a:t> р у</a:t>
            </a:r>
            <a:r>
              <a:rPr lang="ru-RU" sz="3200" b="1" dirty="0">
                <a:latin typeface="Times New Roman"/>
                <a:ea typeface="Calibri"/>
              </a:rPr>
              <a:t> н</a:t>
            </a:r>
            <a:r>
              <a:rPr lang="ru-RU" sz="3200" i="1" dirty="0">
                <a:latin typeface="Times New Roman"/>
                <a:ea typeface="Calibri"/>
              </a:rPr>
              <a:t> </a:t>
            </a:r>
            <a:r>
              <a:rPr lang="ru-RU" sz="3200" i="1" dirty="0" smtClean="0">
                <a:latin typeface="Times New Roman"/>
                <a:ea typeface="Calibri"/>
              </a:rPr>
              <a:t>т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Как можно назвать слова, данные выше, одним словом?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21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Составь предложение с любым из слов, которых ты расшифровал.</a:t>
            </a:r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364" y="1034941"/>
            <a:ext cx="2280142" cy="664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2268975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676</TotalTime>
  <Words>676</Words>
  <Application>Microsoft Office PowerPoint</Application>
  <PresentationFormat>Широкоэкранный</PresentationFormat>
  <Paragraphs>170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15</vt:i4>
      </vt:variant>
    </vt:vector>
  </HeadingPairs>
  <TitlesOfParts>
    <vt:vector size="27" baseType="lpstr">
      <vt:lpstr>Arial</vt:lpstr>
      <vt:lpstr>Calibri</vt:lpstr>
      <vt:lpstr>Century Schoolbook</vt:lpstr>
      <vt:lpstr>Constantia</vt:lpstr>
      <vt:lpstr>Times New Roman</vt:lpstr>
      <vt:lpstr>Trebuchet MS</vt:lpstr>
      <vt:lpstr>Wingdings</vt:lpstr>
      <vt:lpstr>Wingdings 2</vt:lpstr>
      <vt:lpstr>Wingdings 3</vt:lpstr>
      <vt:lpstr>Грань</vt:lpstr>
      <vt:lpstr>Эркер</vt:lpstr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SAMSUNG PC</dc:creator>
  <cp:lastModifiedBy>SAMSUNG PC</cp:lastModifiedBy>
  <cp:revision>56</cp:revision>
  <dcterms:created xsi:type="dcterms:W3CDTF">2020-11-19T13:00:02Z</dcterms:created>
  <dcterms:modified xsi:type="dcterms:W3CDTF">2020-12-20T13:16:43Z</dcterms:modified>
</cp:coreProperties>
</file>