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67" r:id="rId4"/>
    <p:sldId id="282" r:id="rId5"/>
    <p:sldId id="276" r:id="rId6"/>
    <p:sldId id="281" r:id="rId7"/>
    <p:sldId id="277" r:id="rId8"/>
    <p:sldId id="274" r:id="rId9"/>
    <p:sldId id="27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E803BD9-1EDA-4C3C-97F6-0E62C74D1515}" type="datetimeFigureOut">
              <a:rPr lang="ru-RU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453146-6838-4ED8-8ECD-64F7603F9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5B259F-41B8-46E5-984E-5B2C97764E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DA28B-CC19-432C-83AD-E0A3B23AD4CA}" type="datetimeFigureOut">
              <a:rPr lang="ru-RU" smtClean="0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42650-5A9F-4927-8895-182AAAA400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B70697-797D-484A-BF6A-BB02294DBB8C}" type="datetimeFigureOut">
              <a:rPr lang="ru-RU" smtClean="0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68F57-26E1-4EAF-B3AB-0798DEED11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C7A731-C676-40BA-8B65-2E5EEEA16AFE}" type="datetimeFigureOut">
              <a:rPr lang="ru-RU" smtClean="0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B5531-3CF8-4738-B484-0A4B91C048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8C0B3-B2BE-4007-875E-1F8F5B68DF74}" type="datetimeFigureOut">
              <a:rPr lang="ru-RU" smtClean="0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0EE22-A087-4699-A9D0-476A485FB5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05C1E-3D75-49F0-B167-AA1342BF06AC}" type="datetimeFigureOut">
              <a:rPr lang="ru-RU" smtClean="0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C99D9-2B72-4CF1-A60F-F43F731875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482C2F-C21C-4AA2-9F2A-3728CD6EE49D}" type="datetimeFigureOut">
              <a:rPr lang="ru-RU" smtClean="0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649FD-5215-473D-A7D5-BD28B20089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16717-DDE7-4C8B-83C1-98AEEDC293CA}" type="datetimeFigureOut">
              <a:rPr lang="ru-RU" smtClean="0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DA09F-5DF2-4CC3-A77A-2F9E5D8F7D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945B6-162D-49F6-86D4-9344501A5BFA}" type="datetimeFigureOut">
              <a:rPr lang="ru-RU" smtClean="0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0669A-94B0-4EE1-A84D-6C817BEF97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D3771F-7907-412B-8301-C78C72F29CC2}" type="datetimeFigureOut">
              <a:rPr lang="ru-RU" smtClean="0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FB6B2-2B63-4AA1-9CE2-6DA1150D55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972182-2F96-488B-9BFA-6E963F19DA67}" type="datetimeFigureOut">
              <a:rPr lang="ru-RU" smtClean="0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F8417-05EC-43E0-BC29-7ECF1BEAF7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4D5339-E0A6-41B7-A5A7-5F705A6BD01A}" type="datetimeFigureOut">
              <a:rPr lang="ru-RU" smtClean="0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76117-5366-4123-8087-C391AEC02B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3FD2DD-5EB8-402F-B9AB-2848D648DDB3}" type="datetimeFigureOut">
              <a:rPr lang="ru-RU" smtClean="0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84C393-F390-4F49-972A-CFABE40379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725"/>
          </a:xfrm>
        </p:spPr>
        <p:txBody>
          <a:bodyPr/>
          <a:lstStyle/>
          <a:p>
            <a:r>
              <a:rPr lang="ru-RU" sz="3200" b="1" i="1" smtClean="0">
                <a:solidFill>
                  <a:srgbClr val="0000CC"/>
                </a:solidFill>
              </a:rPr>
              <a:t>Использование игровой методики познавательно-творческого развития дошкольников </a:t>
            </a:r>
            <a:r>
              <a:rPr lang="en-US" sz="3200" b="1" i="1" smtClean="0">
                <a:solidFill>
                  <a:srgbClr val="0000CC"/>
                </a:solidFill>
              </a:rPr>
              <a:t/>
            </a:r>
            <a:br>
              <a:rPr lang="en-US" sz="3200" b="1" i="1" smtClean="0">
                <a:solidFill>
                  <a:srgbClr val="0000CC"/>
                </a:solidFill>
              </a:rPr>
            </a:br>
            <a:r>
              <a:rPr lang="ru-RU" sz="3200" b="1" i="1" smtClean="0">
                <a:solidFill>
                  <a:srgbClr val="0000CC"/>
                </a:solidFill>
              </a:rPr>
              <a:t>«СКАЗКИ ФИОЛЕТОВОГО ЛЕСА» </a:t>
            </a:r>
            <a:r>
              <a:rPr lang="en-US" sz="3200" b="1" i="1" smtClean="0">
                <a:solidFill>
                  <a:srgbClr val="0000CC"/>
                </a:solidFill>
              </a:rPr>
              <a:t/>
            </a:r>
            <a:br>
              <a:rPr lang="en-US" sz="3200" b="1" i="1" smtClean="0">
                <a:solidFill>
                  <a:srgbClr val="0000CC"/>
                </a:solidFill>
              </a:rPr>
            </a:br>
            <a:r>
              <a:rPr lang="ru-RU" sz="3200" b="1" i="1" smtClean="0">
                <a:solidFill>
                  <a:srgbClr val="0000CC"/>
                </a:solidFill>
              </a:rPr>
              <a:t>в работе учителя -дефектолога </a:t>
            </a:r>
            <a:r>
              <a:rPr lang="en-US" sz="3200" b="1" i="1" smtClean="0">
                <a:solidFill>
                  <a:srgbClr val="0000CC"/>
                </a:solidFill>
              </a:rPr>
              <a:t/>
            </a:r>
            <a:br>
              <a:rPr lang="en-US" sz="3200" b="1" i="1" smtClean="0">
                <a:solidFill>
                  <a:srgbClr val="0000CC"/>
                </a:solidFill>
              </a:rPr>
            </a:br>
            <a:r>
              <a:rPr lang="ru-RU" sz="3200" b="1" i="1" smtClean="0">
                <a:solidFill>
                  <a:srgbClr val="0000CC"/>
                </a:solidFill>
              </a:rPr>
              <a:t>и учителя -логопеда</a:t>
            </a:r>
            <a:endParaRPr lang="ru-RU" sz="3200" b="1" i="1" smtClean="0">
              <a:solidFill>
                <a:srgbClr val="000099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946525"/>
            <a:ext cx="8229600" cy="2722563"/>
          </a:xfrm>
        </p:spPr>
        <p:txBody>
          <a:bodyPr rtlCol="0">
            <a:normAutofit fontScale="92500"/>
          </a:bodyPr>
          <a:lstStyle/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Подготовили и провели: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rgbClr val="000099"/>
                </a:solidFill>
                <a:cs typeface="Times New Roman"/>
              </a:rPr>
              <a:t>учитель-дефектолог ГБУ ДО ЦППМСП Московского района СПб</a:t>
            </a:r>
            <a:endParaRPr lang="ru-RU" sz="2400" b="1" i="1" dirty="0" smtClean="0">
              <a:solidFill>
                <a:srgbClr val="000099"/>
              </a:solidFill>
              <a:cs typeface="Calibri" panose="020F0502020204030204"/>
            </a:endParaRP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rgbClr val="000099"/>
                </a:solidFill>
                <a:cs typeface="Times New Roman"/>
              </a:rPr>
              <a:t>Ольга Николаевна Малкова </a:t>
            </a:r>
            <a:endParaRPr lang="ru-RU" sz="2400" b="1" i="1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rgbClr val="000099"/>
                </a:solidFill>
                <a:cs typeface="Times New Roman"/>
              </a:rPr>
              <a:t>учитель-логопед ГБУ ДО ЦППМСП Московского района СПб</a:t>
            </a:r>
            <a:endParaRPr lang="ru-RU" sz="2400" b="1" i="1" dirty="0" smtClean="0">
              <a:solidFill>
                <a:srgbClr val="000099"/>
              </a:solidFill>
              <a:cs typeface="Calibri" panose="020F0502020204030204"/>
            </a:endParaRP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rgbClr val="000099"/>
                </a:solidFill>
                <a:cs typeface="Times New Roman"/>
              </a:rPr>
              <a:t> Ангелина  Анатольевна Баринова</a:t>
            </a:r>
            <a:endParaRPr lang="ru-RU" sz="2400" b="1" i="1" dirty="0" smtClean="0">
              <a:solidFill>
                <a:srgbClr val="000099"/>
              </a:solidFill>
              <a:cs typeface="Calibri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484313"/>
            <a:ext cx="136842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78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+mn-lt"/>
              </a:rPr>
              <a:t>«Сказки Фиолетового Леса» — это оригинальная авторская проблемно-игровая методика познавательно-творческого развития детей дошкольного возраста. Автор Т.Г.ХАРЬКО»</a:t>
            </a:r>
            <a:br>
              <a:rPr lang="ru-RU" sz="2400" b="1" dirty="0" smtClean="0">
                <a:solidFill>
                  <a:srgbClr val="000099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0099"/>
                </a:solidFill>
                <a:latin typeface="+mn-lt"/>
              </a:rPr>
              <a:t>В основе этой методики лежат развивающие игры </a:t>
            </a:r>
            <a:r>
              <a:rPr lang="en-US" sz="2400" b="1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rgbClr val="000099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0099"/>
                </a:solidFill>
                <a:latin typeface="+mn-lt"/>
              </a:rPr>
              <a:t>В.В. </a:t>
            </a:r>
            <a:r>
              <a:rPr lang="ru-RU" sz="2400" b="1" dirty="0" err="1" smtClean="0">
                <a:solidFill>
                  <a:srgbClr val="000099"/>
                </a:solidFill>
                <a:latin typeface="+mn-lt"/>
              </a:rPr>
              <a:t>Воскобовича</a:t>
            </a:r>
            <a:r>
              <a:rPr lang="ru-RU" sz="2400" b="1" dirty="0" smtClean="0">
                <a:solidFill>
                  <a:srgbClr val="000099"/>
                </a:solidFill>
                <a:latin typeface="+mn-lt"/>
              </a:rPr>
              <a:t>.</a:t>
            </a:r>
            <a:br>
              <a:rPr lang="ru-RU" sz="2400" b="1" dirty="0" smtClean="0">
                <a:solidFill>
                  <a:srgbClr val="000099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0099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0099"/>
                </a:solidFill>
                <a:latin typeface="+mn-lt"/>
              </a:rPr>
              <a:t>«Фиолетовый лес» представляет собой некое сказочное пространство, в котором каждая игра имеет свою область  	и своего героя.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/>
          </a:p>
        </p:txBody>
      </p:sp>
      <p:pic>
        <p:nvPicPr>
          <p:cNvPr id="3075" name="Рисунок 5" descr="5-7.jpg"/>
          <p:cNvPicPr>
            <a:picLocks noChangeAspect="1"/>
          </p:cNvPicPr>
          <p:nvPr/>
        </p:nvPicPr>
        <p:blipFill>
          <a:blip r:embed="rId2"/>
          <a:srcRect l="27164" t="-3418" r="27164"/>
          <a:stretch>
            <a:fillRect/>
          </a:stretch>
        </p:blipFill>
        <p:spPr bwMode="auto">
          <a:xfrm>
            <a:off x="6588125" y="4292600"/>
            <a:ext cx="136842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6" descr="cредний.jpg"/>
          <p:cNvPicPr>
            <a:picLocks noChangeAspect="1"/>
          </p:cNvPicPr>
          <p:nvPr/>
        </p:nvPicPr>
        <p:blipFill>
          <a:blip r:embed="rId3"/>
          <a:srcRect l="32359" t="33202" r="42439"/>
          <a:stretch>
            <a:fillRect/>
          </a:stretch>
        </p:blipFill>
        <p:spPr bwMode="auto">
          <a:xfrm>
            <a:off x="3779838" y="4365625"/>
            <a:ext cx="1439862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7" descr="ниги.jpg"/>
          <p:cNvPicPr>
            <a:picLocks noChangeAspect="1"/>
          </p:cNvPicPr>
          <p:nvPr/>
        </p:nvPicPr>
        <p:blipFill>
          <a:blip r:embed="rId4"/>
          <a:srcRect l="68900" t="1892"/>
          <a:stretch>
            <a:fillRect/>
          </a:stretch>
        </p:blipFill>
        <p:spPr bwMode="auto">
          <a:xfrm>
            <a:off x="971550" y="4292600"/>
            <a:ext cx="143986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349500"/>
            <a:ext cx="11525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288" y="620713"/>
            <a:ext cx="8280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>
              <a:defRPr/>
            </a:pPr>
            <a:r>
              <a:rPr lang="ru-RU" sz="2400" dirty="0">
                <a:solidFill>
                  <a:srgbClr val="000099"/>
                </a:solidFill>
                <a:latin typeface="+mn-lt"/>
                <a:ea typeface="Calibri" pitchFamily="34" charset="0"/>
                <a:cs typeface="Times New Roman" pitchFamily="18" charset="0"/>
              </a:rPr>
              <a:t>Содержание методики «Сказки Фиолетового Леса» реализуется через игровое взаимодействие детей и взрослых в сюжетных линиях сказок Фиолетового Леса. </a:t>
            </a:r>
          </a:p>
          <a:p>
            <a:pPr indent="450850" algn="just">
              <a:defRPr/>
            </a:pPr>
            <a:endParaRPr lang="ru-RU" sz="2400" dirty="0">
              <a:solidFill>
                <a:srgbClr val="000099"/>
              </a:solidFill>
              <a:latin typeface="+mn-lt"/>
              <a:cs typeface="Arial" pitchFamily="34" charset="0"/>
            </a:endParaRPr>
          </a:p>
          <a:p>
            <a:pPr indent="450850" algn="just" eaLnBrk="0" hangingPunct="0">
              <a:defRPr/>
            </a:pPr>
            <a:r>
              <a:rPr lang="ru-RU" sz="2400" dirty="0">
                <a:solidFill>
                  <a:srgbClr val="000099"/>
                </a:solidFill>
                <a:latin typeface="+mn-lt"/>
                <a:ea typeface="Calibri" pitchFamily="34" charset="0"/>
                <a:cs typeface="Times New Roman" pitchFamily="18" charset="0"/>
              </a:rPr>
              <a:t>Сюжет – это приключения персонажей в Фиолетовом Лесу, во время которых происходят различные превращения и чудеса, случаются фантастические явления.</a:t>
            </a:r>
          </a:p>
          <a:p>
            <a:pPr indent="450850" algn="just" eaLnBrk="0" hangingPunct="0">
              <a:defRPr/>
            </a:pPr>
            <a:endParaRPr lang="ru-RU" sz="2400" dirty="0">
              <a:solidFill>
                <a:srgbClr val="00206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400" dirty="0">
              <a:solidFill>
                <a:srgbClr val="00206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69099">
            <a:off x="6804819" y="5085556"/>
            <a:ext cx="13668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C:\Users\OEM\Pictures\Ф.Л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933825"/>
            <a:ext cx="53816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0099"/>
                </a:solidFill>
                <a:latin typeface="+mn-lt"/>
                <a:ea typeface="Calibri" pitchFamily="34" charset="0"/>
                <a:cs typeface="Times New Roman" pitchFamily="18" charset="0"/>
              </a:rPr>
              <a:t>Например, «Волшебная восьмёрка» - это арена </a:t>
            </a:r>
            <a:r>
              <a:rPr lang="ru-RU" sz="2200" dirty="0" err="1" smtClean="0">
                <a:solidFill>
                  <a:srgbClr val="000099"/>
                </a:solidFill>
                <a:latin typeface="+mn-lt"/>
                <a:ea typeface="Calibri" pitchFamily="34" charset="0"/>
                <a:cs typeface="Times New Roman" pitchFamily="18" charset="0"/>
              </a:rPr>
              <a:t>Цифроцирка</a:t>
            </a:r>
            <a:r>
              <a:rPr lang="ru-RU" sz="2200" dirty="0" smtClean="0">
                <a:solidFill>
                  <a:srgbClr val="000099"/>
                </a:solidFill>
                <a:latin typeface="+mn-lt"/>
                <a:ea typeface="Calibri" pitchFamily="34" charset="0"/>
                <a:cs typeface="Times New Roman" pitchFamily="18" charset="0"/>
              </a:rPr>
              <a:t> и знаменитый фокусник </a:t>
            </a:r>
            <a:r>
              <a:rPr lang="ru-RU" sz="2200" dirty="0" err="1" smtClean="0">
                <a:solidFill>
                  <a:srgbClr val="000099"/>
                </a:solidFill>
                <a:latin typeface="+mn-lt"/>
                <a:ea typeface="Calibri" pitchFamily="34" charset="0"/>
                <a:cs typeface="Times New Roman" pitchFamily="18" charset="0"/>
              </a:rPr>
              <a:t>Филимон</a:t>
            </a:r>
            <a:r>
              <a:rPr lang="ru-RU" sz="2200" dirty="0" smtClean="0">
                <a:solidFill>
                  <a:srgbClr val="000099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0099"/>
                </a:solidFill>
                <a:latin typeface="+mn-lt"/>
                <a:ea typeface="Calibri" pitchFamily="34" charset="0"/>
                <a:cs typeface="Times New Roman" pitchFamily="18" charset="0"/>
              </a:rPr>
              <a:t>Коттерфильд</a:t>
            </a:r>
            <a:r>
              <a:rPr lang="ru-RU" sz="2200" dirty="0" smtClean="0">
                <a:solidFill>
                  <a:srgbClr val="000099"/>
                </a:solidFill>
                <a:latin typeface="+mn-lt"/>
                <a:ea typeface="Calibri" pitchFamily="34" charset="0"/>
                <a:cs typeface="Times New Roman" pitchFamily="18" charset="0"/>
              </a:rPr>
              <a:t>. «Чудо-соты» - это </a:t>
            </a:r>
            <a:r>
              <a:rPr lang="ru-RU" sz="2200" dirty="0" err="1" smtClean="0">
                <a:solidFill>
                  <a:srgbClr val="000099"/>
                </a:solidFill>
                <a:latin typeface="+mn-lt"/>
                <a:ea typeface="Calibri" pitchFamily="34" charset="0"/>
                <a:cs typeface="Times New Roman" pitchFamily="18" charset="0"/>
              </a:rPr>
              <a:t>Чудо-острова</a:t>
            </a:r>
            <a:r>
              <a:rPr lang="ru-RU" sz="2200" dirty="0" smtClean="0">
                <a:solidFill>
                  <a:srgbClr val="000099"/>
                </a:solidFill>
                <a:latin typeface="+mn-lt"/>
                <a:ea typeface="Calibri" pitchFamily="34" charset="0"/>
                <a:cs typeface="Times New Roman" pitchFamily="18" charset="0"/>
              </a:rPr>
              <a:t>, Пчелка </a:t>
            </a:r>
            <a:r>
              <a:rPr lang="ru-RU" sz="2200" dirty="0" err="1" smtClean="0">
                <a:solidFill>
                  <a:srgbClr val="000099"/>
                </a:solidFill>
                <a:latin typeface="+mn-lt"/>
                <a:ea typeface="Calibri" pitchFamily="34" charset="0"/>
                <a:cs typeface="Times New Roman" pitchFamily="18" charset="0"/>
              </a:rPr>
              <a:t>Жужа</a:t>
            </a:r>
            <a:r>
              <a:rPr lang="ru-RU" sz="2200" dirty="0" smtClean="0">
                <a:solidFill>
                  <a:srgbClr val="000099"/>
                </a:solidFill>
                <a:latin typeface="+mn-lt"/>
                <a:ea typeface="Calibri" pitchFamily="34" charset="0"/>
                <a:cs typeface="Times New Roman" pitchFamily="18" charset="0"/>
              </a:rPr>
              <a:t> и её друзья», </a:t>
            </a:r>
            <a:r>
              <a:rPr lang="ru-RU" sz="2200" dirty="0" err="1" smtClean="0">
                <a:solidFill>
                  <a:srgbClr val="000099"/>
                </a:solidFill>
                <a:latin typeface="+mn-lt"/>
                <a:ea typeface="Calibri" pitchFamily="34" charset="0"/>
                <a:cs typeface="Times New Roman" pitchFamily="18" charset="0"/>
              </a:rPr>
              <a:t>Геконт</a:t>
            </a:r>
            <a:r>
              <a:rPr lang="ru-RU" sz="2200" dirty="0" smtClean="0">
                <a:solidFill>
                  <a:srgbClr val="000099"/>
                </a:solidFill>
                <a:latin typeface="+mn-lt"/>
                <a:ea typeface="Calibri" pitchFamily="34" charset="0"/>
                <a:cs typeface="Times New Roman" pitchFamily="18" charset="0"/>
              </a:rPr>
              <a:t>» - Чудесная Поляна Золотых Плодов, Малыш </a:t>
            </a:r>
            <a:r>
              <a:rPr lang="ru-RU" sz="2200" dirty="0" err="1" smtClean="0">
                <a:solidFill>
                  <a:srgbClr val="000099"/>
                </a:solidFill>
                <a:latin typeface="+mn-lt"/>
                <a:ea typeface="Calibri" pitchFamily="34" charset="0"/>
                <a:cs typeface="Times New Roman" pitchFamily="18" charset="0"/>
              </a:rPr>
              <a:t>Гео</a:t>
            </a:r>
            <a:r>
              <a:rPr lang="ru-RU" sz="2200" dirty="0" smtClean="0">
                <a:solidFill>
                  <a:srgbClr val="000099"/>
                </a:solidFill>
                <a:latin typeface="+mn-lt"/>
                <a:ea typeface="Calibri" pitchFamily="34" charset="0"/>
                <a:cs typeface="Times New Roman" pitchFamily="18" charset="0"/>
              </a:rPr>
              <a:t>, Ворон Метр и Паук </a:t>
            </a:r>
            <a:r>
              <a:rPr lang="ru-RU" sz="2200" dirty="0" err="1" smtClean="0">
                <a:solidFill>
                  <a:srgbClr val="000099"/>
                </a:solidFill>
                <a:latin typeface="+mn-lt"/>
                <a:ea typeface="Calibri" pitchFamily="34" charset="0"/>
                <a:cs typeface="Times New Roman" pitchFamily="18" charset="0"/>
              </a:rPr>
              <a:t>Юк</a:t>
            </a:r>
            <a:r>
              <a:rPr lang="ru-RU" sz="2200" dirty="0" smtClean="0">
                <a:solidFill>
                  <a:srgbClr val="000099"/>
                </a:solidFill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фиф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5084763"/>
            <a:ext cx="3281363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3" descr="лопух без фон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292600"/>
            <a:ext cx="18716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 descr="ворон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781300"/>
            <a:ext cx="16573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C:\Users\OEM\Pictures\eb22d4ce-4b72-4da9-8e95-d8dcba8d8448-500x50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1484313"/>
            <a:ext cx="25923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 descr="http://www.xn--c1ajbh3aoaed0c.xn--p1ai/image/cache/catalog/%D0%92%D0%BE%D1%81%D0%BA%D0%BE%D0%B1%D0%BE%D0%B2%D0%B8%D1%87/1e40c1f0-1ae8-4f3d-9b9a-fbb491595785-800x800.png"/>
          <p:cNvPicPr>
            <a:picLocks noChangeAspect="1" noChangeArrowheads="1"/>
          </p:cNvPicPr>
          <p:nvPr/>
        </p:nvPicPr>
        <p:blipFill>
          <a:blip r:embed="rId7"/>
          <a:srcRect l="23868" t="13260" r="28395" b="7179"/>
          <a:stretch>
            <a:fillRect/>
          </a:stretch>
        </p:blipFill>
        <p:spPr bwMode="auto">
          <a:xfrm>
            <a:off x="2700338" y="1916113"/>
            <a:ext cx="12096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" descr="C:\Users\OEM\Pictures\3a75784f9fa546c57d91878dd8bc8071-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41" t="4642" r="7161" b="6322"/>
          <a:stretch>
            <a:fillRect/>
          </a:stretch>
        </p:blipFill>
        <p:spPr bwMode="auto">
          <a:xfrm>
            <a:off x="4211638" y="1700213"/>
            <a:ext cx="22971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25538"/>
            <a:ext cx="13684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6" descr="C:\Users\OEM\Pictures\b98bc154-9166-4419-9ff2-16110775634d-800x800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00788" y="4005263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6492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7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Игры, направленные</a:t>
            </a:r>
            <a:br>
              <a:rPr lang="ru-RU" sz="27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sz="2700" b="1" dirty="0" err="1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логико</a:t>
            </a:r>
            <a:r>
              <a:rPr lang="ru-RU" sz="27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–математическое развитие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cs typeface="Arial" pitchFamily="34" charset="0"/>
              </a:rPr>
            </a:br>
            <a:endParaRPr lang="ru-RU" dirty="0"/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5292725" y="1196975"/>
            <a:ext cx="3581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99"/>
                </a:solidFill>
                <a:latin typeface="Calibri" pitchFamily="34" charset="0"/>
              </a:rPr>
              <a:t>В процессе освоения цифр, понятия«количество»</a:t>
            </a:r>
          </a:p>
          <a:p>
            <a:r>
              <a:rPr lang="ru-RU" sz="2000">
                <a:solidFill>
                  <a:srgbClr val="000099"/>
                </a:solidFill>
                <a:latin typeface="Calibri" pitchFamily="34" charset="0"/>
              </a:rPr>
              <a:t>(«Математические корзинки»,  геометрических фигур. Пространственных отношений происходит развитие мыслительных операций. </a:t>
            </a:r>
            <a:endParaRPr lang="en-US" sz="2000">
              <a:solidFill>
                <a:srgbClr val="000099"/>
              </a:solidFill>
              <a:latin typeface="Calibri" pitchFamily="34" charset="0"/>
            </a:endParaRPr>
          </a:p>
          <a:p>
            <a:r>
              <a:rPr lang="ru-RU" sz="2000">
                <a:solidFill>
                  <a:srgbClr val="000099"/>
                </a:solidFill>
                <a:latin typeface="Calibri" pitchFamily="34" charset="0"/>
              </a:rPr>
              <a:t>Сюда можно отнести игры на трансформацию («Квадраты Воскобовича», «Змейка»)</a:t>
            </a:r>
          </a:p>
        </p:txBody>
      </p:sp>
      <p:pic>
        <p:nvPicPr>
          <p:cNvPr id="9220" name="Picture 3" descr="C:\Users\OEM\Pictures\64495c64c04111b39ce1bea29e4aabb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268413"/>
            <a:ext cx="2808287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Графический объект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2060575"/>
            <a:ext cx="15779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5" descr="C:\Users\OEM\Pictures\13389a2eb631dd61c183d85312817a5d-1.jpg"/>
          <p:cNvPicPr>
            <a:picLocks noChangeAspect="1" noChangeArrowheads="1"/>
          </p:cNvPicPr>
          <p:nvPr/>
        </p:nvPicPr>
        <p:blipFill>
          <a:blip r:embed="rId4"/>
          <a:srcRect l="4642" t="14720" r="3381" b="16402"/>
          <a:stretch>
            <a:fillRect/>
          </a:stretch>
        </p:blipFill>
        <p:spPr bwMode="auto">
          <a:xfrm>
            <a:off x="107950" y="4265613"/>
            <a:ext cx="33115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60559">
            <a:off x="8010525" y="666750"/>
            <a:ext cx="11525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4643446"/>
            <a:ext cx="2387590" cy="197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81375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00CC"/>
                </a:solidFill>
                <a:latin typeface="Calibri" pitchFamily="34" charset="0"/>
              </a:rPr>
              <a:t>	Плоскостное моделирование («Чудо-крестик», «Чудо-соты»), освоение целого и части («Чудо-цветик», «Геоконт», «Шнур-затейник», </a:t>
            </a:r>
          </a:p>
          <a:p>
            <a:pPr algn="just"/>
            <a:r>
              <a:rPr lang="ru-RU" sz="2000">
                <a:solidFill>
                  <a:srgbClr val="0000CC"/>
                </a:solidFill>
                <a:latin typeface="Calibri" pitchFamily="34" charset="0"/>
              </a:rPr>
              <a:t>« Фонарики»,  «Прозрачный квадрат»).</a:t>
            </a:r>
          </a:p>
        </p:txBody>
      </p:sp>
      <p:pic>
        <p:nvPicPr>
          <p:cNvPr id="10243" name="Графический объект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2041525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Графический объект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205038"/>
            <a:ext cx="19589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Графический объект28"/>
          <p:cNvPicPr>
            <a:picLocks noChangeAspect="1" noChangeArrowheads="1"/>
          </p:cNvPicPr>
          <p:nvPr/>
        </p:nvPicPr>
        <p:blipFill>
          <a:blip r:embed="rId4"/>
          <a:srcRect t="3030" r="52083"/>
          <a:stretch>
            <a:fillRect/>
          </a:stretch>
        </p:blipFill>
        <p:spPr bwMode="auto">
          <a:xfrm>
            <a:off x="5076825" y="1268413"/>
            <a:ext cx="16557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онарики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3573463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" descr="C:\Users\OEM\Pictures\3830_1_full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67"/>
          <a:stretch>
            <a:fillRect/>
          </a:stretch>
        </p:blipFill>
        <p:spPr bwMode="auto">
          <a:xfrm>
            <a:off x="3059113" y="3213100"/>
            <a:ext cx="273685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5157788"/>
            <a:ext cx="115252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29600" cy="865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+mn-lt"/>
                <a:ea typeface="Calibri" pitchFamily="34" charset="0"/>
                <a:cs typeface="Times New Roman" pitchFamily="18" charset="0"/>
              </a:rPr>
              <a:t>Игры </a:t>
            </a:r>
            <a:r>
              <a:rPr lang="ru-RU" sz="2400" b="1" dirty="0" smtClean="0">
                <a:solidFill>
                  <a:srgbClr val="0000CC"/>
                </a:solidFill>
                <a:latin typeface="+mn-lt"/>
                <a:ea typeface="Calibri" pitchFamily="34" charset="0"/>
                <a:cs typeface="Times New Roman" pitchFamily="18" charset="0"/>
              </a:rPr>
              <a:t>с буквами, звуками, слогами и словами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468313" y="1773238"/>
            <a:ext cx="35274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CC"/>
                </a:solidFill>
                <a:latin typeface="Calibri" pitchFamily="34" charset="0"/>
              </a:rPr>
              <a:t>К этой группе можно отнести игровые пособия (</a:t>
            </a:r>
            <a:r>
              <a:rPr lang="ru-RU" dirty="0" err="1">
                <a:solidFill>
                  <a:srgbClr val="0000CC"/>
                </a:solidFill>
                <a:latin typeface="Calibri" pitchFamily="34" charset="0"/>
              </a:rPr>
              <a:t>коврограф</a:t>
            </a:r>
            <a:r>
              <a:rPr lang="ru-RU" dirty="0">
                <a:solidFill>
                  <a:srgbClr val="0000CC"/>
                </a:solidFill>
                <a:latin typeface="Calibri" pitchFamily="34" charset="0"/>
              </a:rPr>
              <a:t> «Ларчик», «</a:t>
            </a:r>
            <a:r>
              <a:rPr lang="ru-RU" dirty="0" err="1">
                <a:solidFill>
                  <a:srgbClr val="0000CC"/>
                </a:solidFill>
                <a:latin typeface="Calibri" pitchFamily="34" charset="0"/>
              </a:rPr>
              <a:t>Игровизор</a:t>
            </a:r>
            <a:r>
              <a:rPr lang="ru-RU" dirty="0" smtClean="0">
                <a:solidFill>
                  <a:srgbClr val="0000CC"/>
                </a:solidFill>
                <a:latin typeface="Calibri" pitchFamily="34" charset="0"/>
              </a:rPr>
              <a:t>», п</a:t>
            </a:r>
            <a:r>
              <a:rPr lang="ru-RU" dirty="0" smtClean="0">
                <a:solidFill>
                  <a:srgbClr val="0000CC"/>
                </a:solidFill>
              </a:rPr>
              <a:t>особие </a:t>
            </a:r>
            <a:r>
              <a:rPr lang="ru-RU" dirty="0" smtClean="0">
                <a:solidFill>
                  <a:srgbClr val="0000CC"/>
                </a:solidFill>
              </a:rPr>
              <a:t>«Теремки </a:t>
            </a:r>
            <a:r>
              <a:rPr lang="ru-RU" dirty="0" err="1" smtClean="0">
                <a:solidFill>
                  <a:srgbClr val="0000CC"/>
                </a:solidFill>
              </a:rPr>
              <a:t>Воскобовича</a:t>
            </a:r>
            <a:r>
              <a:rPr lang="ru-RU" dirty="0" smtClean="0">
                <a:solidFill>
                  <a:srgbClr val="0000CC"/>
                </a:solidFill>
              </a:rPr>
              <a:t>»</a:t>
            </a:r>
            <a:r>
              <a:rPr lang="ru-RU" dirty="0" smtClean="0">
                <a:solidFill>
                  <a:srgbClr val="0000CC"/>
                </a:solidFill>
                <a:latin typeface="Calibri" pitchFamily="34" charset="0"/>
              </a:rPr>
              <a:t>). </a:t>
            </a:r>
            <a:r>
              <a:rPr lang="ru-RU" dirty="0">
                <a:solidFill>
                  <a:srgbClr val="0000CC"/>
                </a:solidFill>
                <a:latin typeface="Calibri" pitchFamily="34" charset="0"/>
              </a:rPr>
              <a:t>Несмотря на различную направленность, все игры и пособия дают возможность участвовать в творческом процессе, который проявляется в придумывании различных образов, задач и действий</a:t>
            </a:r>
            <a:r>
              <a:rPr lang="ru-RU" sz="1600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4" name="Рисунок 3" descr="игровизор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785926"/>
            <a:ext cx="2063771" cy="206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C:\Users\OEM\Pictures\2054ima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4221163"/>
            <a:ext cx="35290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765175"/>
            <a:ext cx="11525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0901_teremki_voskobovicha_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143116"/>
            <a:ext cx="1747820" cy="174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CC"/>
                </a:solidFill>
                <a:latin typeface="+mn-lt"/>
              </a:rPr>
              <a:t> «</a:t>
            </a:r>
            <a:r>
              <a:rPr lang="ru-RU" sz="2400" b="1" dirty="0" smtClean="0">
                <a:solidFill>
                  <a:srgbClr val="0000CC"/>
                </a:solidFill>
                <a:latin typeface="+mn-lt"/>
              </a:rPr>
              <a:t>Яблонька», «Снеговик», «Ромашка», «Парусник» </a:t>
            </a:r>
            <a:endParaRPr lang="ru-RU" sz="36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79388" y="1773238"/>
            <a:ext cx="43751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solidFill>
                  <a:srgbClr val="0000CC"/>
                </a:solidFill>
                <a:latin typeface="Calibri" pitchFamily="34" charset="0"/>
              </a:rPr>
              <a:t>На играх в форме яблони, снеговика, парусника и цветка ромашки нарисованы буквы, из которых при помощи шнурка можно составить сотни слов!  Эрудиты развивают навык чтения, словотворчество. Наличие кнопок и шнурка способствует овладению действиями –продевать, огибать, закручивать, а использование звездочки-символа (заменителя буквы) помогает осознанию ребенком возможности написания нескольких слов, изменяя только одну букву!</a:t>
            </a:r>
            <a:endParaRPr lang="en-US">
              <a:solidFill>
                <a:srgbClr val="0000CC"/>
              </a:solidFill>
              <a:latin typeface="Calibri" pitchFamily="34" charset="0"/>
            </a:endParaRPr>
          </a:p>
          <a:p>
            <a:r>
              <a:rPr lang="ru-RU" i="1">
                <a:solidFill>
                  <a:srgbClr val="0000CC"/>
                </a:solidFill>
                <a:latin typeface="Calibri" pitchFamily="34" charset="0"/>
              </a:rPr>
              <a:t>Важно: придумывать и «писать» слова можно с закрытыми глазами.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4758" t="7205" r="1184" b="13541"/>
          <a:stretch>
            <a:fillRect/>
          </a:stretch>
        </p:blipFill>
        <p:spPr bwMode="auto">
          <a:xfrm>
            <a:off x="6372225" y="1484313"/>
            <a:ext cx="25209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 descr="585463843ebb8_chte-030_igra-erudit_yablonka_12000.png"/>
          <p:cNvPicPr>
            <a:picLocks noChangeAspect="1"/>
          </p:cNvPicPr>
          <p:nvPr/>
        </p:nvPicPr>
        <p:blipFill>
          <a:blip r:embed="rId3"/>
          <a:srcRect l="5856" t="5856" r="12138" b="6282"/>
          <a:stretch>
            <a:fillRect/>
          </a:stretch>
        </p:blipFill>
        <p:spPr bwMode="auto">
          <a:xfrm>
            <a:off x="4211638" y="1557338"/>
            <a:ext cx="20161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3789363"/>
            <a:ext cx="27368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221163"/>
            <a:ext cx="2116137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836613"/>
            <a:ext cx="136842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+mn-lt"/>
              </a:rPr>
              <a:t>Другие комплекты, используемые </a:t>
            </a:r>
            <a:br>
              <a:rPr lang="ru-RU" sz="2400" b="1" dirty="0" smtClean="0">
                <a:solidFill>
                  <a:srgbClr val="0000CC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00CC"/>
                </a:solidFill>
                <a:latin typeface="+mn-lt"/>
              </a:rPr>
              <a:t>учителями - логопедами</a:t>
            </a:r>
            <a:endParaRPr lang="ru-RU" sz="2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4211638" y="1484313"/>
            <a:ext cx="4572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solidFill>
                  <a:srgbClr val="0000CC"/>
                </a:solidFill>
                <a:latin typeface="Calibri" pitchFamily="34" charset="0"/>
              </a:rPr>
              <a:t>Развивающая предметно-пространственная среда «Фиолетовый лес»</a:t>
            </a:r>
          </a:p>
          <a:p>
            <a:r>
              <a:rPr lang="ru-RU">
                <a:solidFill>
                  <a:srgbClr val="0000CC"/>
                </a:solidFill>
                <a:latin typeface="Calibri" pitchFamily="34" charset="0"/>
              </a:rPr>
              <a:t>Игровой комплекс "Коврограф Ларчик"</a:t>
            </a:r>
          </a:p>
          <a:p>
            <a:r>
              <a:rPr lang="ru-RU">
                <a:solidFill>
                  <a:srgbClr val="0000CC"/>
                </a:solidFill>
                <a:latin typeface="Calibri" pitchFamily="34" charset="0"/>
              </a:rPr>
              <a:t>Игровой комплект "МиниЛарчик"</a:t>
            </a:r>
          </a:p>
          <a:p>
            <a:r>
              <a:rPr lang="ru-RU">
                <a:solidFill>
                  <a:srgbClr val="0000CC"/>
                </a:solidFill>
                <a:latin typeface="Calibri" pitchFamily="34" charset="0"/>
              </a:rPr>
              <a:t>Приложение к "Коврографу Ларчик"  («Набор букв и знаков Ларчик» )</a:t>
            </a:r>
          </a:p>
          <a:p>
            <a:r>
              <a:rPr lang="ru-RU">
                <a:solidFill>
                  <a:srgbClr val="0000CC"/>
                </a:solidFill>
                <a:latin typeface="Calibri" pitchFamily="34" charset="0"/>
              </a:rPr>
              <a:t>Графический тренажер "Игровизор" (приложение «Лабиринты Букв. Гласные», «Лабиринты Букв. Согласные»)</a:t>
            </a:r>
          </a:p>
          <a:p>
            <a:r>
              <a:rPr lang="ru-RU">
                <a:solidFill>
                  <a:srgbClr val="0000CC"/>
                </a:solidFill>
                <a:latin typeface="Calibri" pitchFamily="34" charset="0"/>
              </a:rPr>
              <a:t>Комплекст "Геоконт"(плакат «Геоконт. Алфавит», игра «Геоконт ‘’Штурвал. Алфавит’’»)</a:t>
            </a:r>
          </a:p>
          <a:p>
            <a:r>
              <a:rPr lang="ru-RU">
                <a:solidFill>
                  <a:srgbClr val="0000CC"/>
                </a:solidFill>
                <a:latin typeface="Calibri" pitchFamily="34" charset="0"/>
              </a:rPr>
              <a:t>Комплект "Знаковые конструкторы" (игры «Конструктор букв 1,3»)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 l="8192" t="6146" r="7152" b="3709"/>
          <a:stretch>
            <a:fillRect/>
          </a:stretch>
        </p:blipFill>
        <p:spPr bwMode="auto">
          <a:xfrm>
            <a:off x="539750" y="836613"/>
            <a:ext cx="131921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1412875"/>
            <a:ext cx="1839912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10011" b="16566"/>
          <a:stretch>
            <a:fillRect/>
          </a:stretch>
        </p:blipFill>
        <p:spPr bwMode="auto">
          <a:xfrm>
            <a:off x="1571604" y="4214818"/>
            <a:ext cx="2157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9185">
            <a:off x="7524750" y="404813"/>
            <a:ext cx="11509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395</Words>
  <Application>Microsoft Office PowerPoint</Application>
  <PresentationFormat>Экран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Использование игровой методики познавательно-творческого развития дошкольников  «СКАЗКИ ФИОЛЕТОВОГО ЛЕСА»  в работе учителя -дефектолога  и учителя -логопеда</vt:lpstr>
      <vt:lpstr>«Сказки Фиолетового Леса» — это оригинальная авторская проблемно-игровая методика познавательно-творческого развития детей дошкольного возраста. Автор Т.Г.ХАРЬКО»  В основе этой методики лежат развивающие игры  В.В. Воскобовича.  «Фиолетовый лес» представляет собой некое сказочное пространство, в котором каждая игра имеет свою область   и своего героя.   </vt:lpstr>
      <vt:lpstr>Слайд 3</vt:lpstr>
      <vt:lpstr>Например, «Волшебная восьмёрка» - это арена Цифроцирка и знаменитый фокусник Филимон Коттерфильд. «Чудо-соты» - это Чудо-острова, Пчелка Жужа и её друзья», Геконт» - Чудесная Поляна Золотых Плодов, Малыш Гео, Ворон Метр и Паук Юк. </vt:lpstr>
      <vt:lpstr>  Игры, направленные  на логико–математическое развитие </vt:lpstr>
      <vt:lpstr>Слайд 6</vt:lpstr>
      <vt:lpstr>Игры с буквами, звуками, слогами и словами</vt:lpstr>
      <vt:lpstr> «Яблонька», «Снеговик», «Ромашка», «Парусник» </vt:lpstr>
      <vt:lpstr>Другие комплекты, используемые  учителями - логопедами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user</cp:lastModifiedBy>
  <cp:revision>49</cp:revision>
  <dcterms:created xsi:type="dcterms:W3CDTF">2020-04-05T12:38:27Z</dcterms:created>
  <dcterms:modified xsi:type="dcterms:W3CDTF">2020-09-08T13:43:41Z</dcterms:modified>
</cp:coreProperties>
</file>