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26"/>
  </p:notes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9" r:id="rId11"/>
    <p:sldId id="268" r:id="rId12"/>
    <p:sldId id="271" r:id="rId13"/>
    <p:sldId id="257" r:id="rId14"/>
    <p:sldId id="258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67" r:id="rId23"/>
    <p:sldId id="280" r:id="rId24"/>
    <p:sldId id="27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8A6BB-CF86-4285-AED3-017B51B7BD9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77E8-44E1-449D-88D3-F15209045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7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3C89E965-1002-40BD-8A38-D6764E11943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5DFB59D-8995-4775-A3AE-E334B90F85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FF9AE614-78BA-4377-AD2A-33D0AFA0412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3E27C08-4829-46E0-A870-BEB4AC84390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581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AEBD6906-AD21-4695-8DD8-47133ECC673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03FC4DC-3F3F-4E49-B007-829948B88F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378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E711C2A4-62B2-469F-A4B6-E9D5320CB91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3A2624A-4915-4330-BB66-5FFB8A5796D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879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533B0B91-130E-44B9-A85A-904C57DD2A7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977B6BC-435C-4325-B24F-270FE4C96B3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930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EBBB0B19-933D-4632-9460-51449AA69D8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6563C4D-0114-4F5B-933C-84851E2871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26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BE845D3B-F291-485C-812F-D7EFC06CED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CFEEE0B-6CDB-42A9-B592-3ADB86A3C24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46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29857D77-E75D-4F5A-8212-474B3FFDCDD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AF5CD66-0B6A-4780-8D08-83BBF090079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2805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AE2C2D64-AFB9-44B8-9E75-BFD15C3BDA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7D18BE5-66BC-4EBA-8C1B-B803652C65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01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0CACFF87-8C3A-4069-BF64-9F783E42C4C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56ED906-F36D-4027-AF04-16757AE21D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3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F62FA191-AB11-4C63-8FEF-CBE6CE9663C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1614554-DDAB-41D4-8AD2-CC33D22B2B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244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D3C0B8C7-E119-4D41-AAD4-8F91B34E4D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063ACED-D46E-49E1-BD1B-2FAF717A58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3768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1E1E4DF2-590D-404C-AD80-BD34916B2D3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E009580-83B5-48D6-9098-B2E27674D8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249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4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85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49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985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2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81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94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47CF9-C8BF-42D5-AC7B-FC3892A0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44667" cy="1130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849948-A2B6-4857-914D-CD9F11890B1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1016000" y="6391275"/>
            <a:ext cx="2726267" cy="4445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7CB314-D321-4763-9F74-207D2C9D92A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470400" y="6403975"/>
            <a:ext cx="3843867" cy="4445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A36826-3B3B-4CA3-BD17-C8A92CA3C3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144000" y="6400800"/>
            <a:ext cx="2116667" cy="444500"/>
          </a:xfrm>
        </p:spPr>
        <p:txBody>
          <a:bodyPr/>
          <a:lstStyle>
            <a:lvl1pPr>
              <a:defRPr/>
            </a:lvl1pPr>
          </a:lstStyle>
          <a:p>
            <a:fld id="{20048908-A572-47FC-A0F0-998346129A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907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3E5BD-DC8D-495B-8655-97C9DD76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44667" cy="1130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3C0B1-D311-4211-9A1B-2FF2A7607F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16000" y="1905001"/>
            <a:ext cx="5020733" cy="41195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609D97-80A0-4470-9930-FD7EEB83F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9934" y="1905001"/>
            <a:ext cx="5020733" cy="41195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252ECC-55C2-407A-824B-8E718F0A657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1016000" y="6391275"/>
            <a:ext cx="2726267" cy="4445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C23D44-D601-4F59-98A7-4F217A974CC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470400" y="6403975"/>
            <a:ext cx="3843867" cy="4445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07D2DF-A3D6-408B-9247-67C683B4FA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144000" y="6400800"/>
            <a:ext cx="2116667" cy="444500"/>
          </a:xfrm>
        </p:spPr>
        <p:txBody>
          <a:bodyPr/>
          <a:lstStyle>
            <a:lvl1pPr>
              <a:defRPr/>
            </a:lvl1pPr>
          </a:lstStyle>
          <a:p>
            <a:fld id="{1DD43619-B920-415A-A607-7369B076C3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18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5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5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9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9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enter_kontak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ppmsc-mosk.mb@yandex.ru" TargetMode="External"/><Relationship Id="rId5" Type="http://schemas.openxmlformats.org/officeDocument/2006/relationships/hyperlink" Target="http://cppmsp-mosk-spb.ru/" TargetMode="External"/><Relationship Id="rId4" Type="http://schemas.openxmlformats.org/officeDocument/2006/relationships/hyperlink" Target="mailto:assistant@arbimed.r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ppmspclub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34" y="2541968"/>
            <a:ext cx="9117684" cy="1774063"/>
          </a:xfrm>
        </p:spPr>
        <p:txBody>
          <a:bodyPr>
            <a:normAutofit/>
          </a:bodyPr>
          <a:lstStyle/>
          <a:p>
            <a:pPr algn="ctr"/>
            <a:r>
              <a:rPr lang="ru-RU" b="0" i="0" dirty="0">
                <a:effectLst/>
              </a:rPr>
              <a:t>Конфликты в школе. </a:t>
            </a:r>
            <a:br>
              <a:rPr lang="ru-RU" b="0" i="0" dirty="0">
                <a:effectLst/>
              </a:rPr>
            </a:br>
            <a:r>
              <a:rPr lang="ru-RU" b="0" i="0" dirty="0">
                <a:effectLst/>
              </a:rPr>
              <a:t>Как их решить?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47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281" y="572594"/>
            <a:ext cx="9345792" cy="792566"/>
          </a:xfrm>
        </p:spPr>
        <p:txBody>
          <a:bodyPr>
            <a:noAutofit/>
          </a:bodyPr>
          <a:lstStyle/>
          <a:p>
            <a:r>
              <a:rPr lang="ru-RU" b="1" dirty="0"/>
              <a:t>Действия, повышающие напряжение: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694" y="1365160"/>
            <a:ext cx="9725686" cy="4739425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Перебивание;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Игнорирование эмоционального состояния:</a:t>
            </a:r>
          </a:p>
          <a:p>
            <a:pPr lvl="1" algn="just"/>
            <a:r>
              <a:rPr lang="ru-RU" sz="1800" dirty="0">
                <a:solidFill>
                  <a:schemeClr val="tx1"/>
                </a:solidFill>
              </a:rPr>
              <a:t>Своего;</a:t>
            </a:r>
          </a:p>
          <a:p>
            <a:pPr lvl="1" algn="just"/>
            <a:r>
              <a:rPr lang="ru-RU" sz="1800" dirty="0">
                <a:solidFill>
                  <a:schemeClr val="tx1"/>
                </a:solidFill>
              </a:rPr>
              <a:t>Партнера.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Подчеркивание различий между вами, преуменьшение вклада партнера в общее дело и преувеличение своего;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Демонстрация незаинтересованности в проблеме другого человека;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Принижение партнера, негативная оценка его личности;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Оттягивание момента признания своей неправоты или отрицание ее;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Поиск виноватых и обвинение другого человека;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Переход на «личности»;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Резкое убыстрение темпа речи;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Избегание пространственной близости и наклона тела;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1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948" y="508200"/>
            <a:ext cx="8911687" cy="1280890"/>
          </a:xfrm>
        </p:spPr>
        <p:txBody>
          <a:bodyPr/>
          <a:lstStyle/>
          <a:p>
            <a:r>
              <a:rPr lang="ru-RU" b="1" dirty="0"/>
              <a:t>Действия, снижающие напряжение: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3125" y="1244958"/>
            <a:ext cx="9392477" cy="51429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Предоставление партнеру возможности выговориться;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Вербализация эмоционального состояния:</a:t>
            </a:r>
          </a:p>
          <a:p>
            <a:pPr lvl="1" algn="just"/>
            <a:r>
              <a:rPr lang="ru-RU" sz="8000" dirty="0">
                <a:solidFill>
                  <a:schemeClr val="tx1"/>
                </a:solidFill>
              </a:rPr>
              <a:t>Своего;</a:t>
            </a:r>
          </a:p>
          <a:p>
            <a:pPr lvl="1" algn="just"/>
            <a:r>
              <a:rPr lang="ru-RU" sz="8000" dirty="0">
                <a:solidFill>
                  <a:schemeClr val="tx1"/>
                </a:solidFill>
              </a:rPr>
              <a:t>Партнера.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Подчеркивание общности с другим человеком (сходство интересов, мнений, единство цели и др.)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Проявление интереса к проблемам партнера;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Подчеркивание значимости оппонента, его мнения в ваших глазах;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В случае вашей неправоты – немедленное признание ее;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Предложение конкретного выхода из сложившейся ситуации;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Обращение к фактам;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Спокойный уверенный темп речи;</a:t>
            </a: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Поддержание оптимальной дистанции, угла поворота и контакта глаз.</a:t>
            </a:r>
          </a:p>
          <a:p>
            <a:pPr algn="just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515605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1F8F98B-8821-4887-BD71-8E8AE4ECC1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120650"/>
            <a:ext cx="7696200" cy="1555750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ru-RU" altLang="ru-RU" sz="3200"/>
            </a:br>
            <a:br>
              <a:rPr lang="ru-RU" altLang="ru-RU" sz="3200"/>
            </a:br>
            <a:endParaRPr lang="ru-RU" altLang="ru-RU" sz="32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513ECBF-DB64-4274-8C77-E0198E34DD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969913"/>
            <a:ext cx="7696200" cy="3398838"/>
          </a:xfrm>
          <a:ln/>
        </p:spPr>
        <p:txBody>
          <a:bodyPr/>
          <a:lstStyle/>
          <a:p>
            <a:pPr indent="-330200" algn="ctr">
              <a:buClrTx/>
              <a:buSzPct val="7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b="1" dirty="0">
                <a:solidFill>
                  <a:srgbClr val="336666"/>
                </a:solidFill>
                <a:latin typeface="+mj-lt"/>
              </a:rPr>
              <a:t> </a:t>
            </a: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МЕДИАЦИЯ </a:t>
            </a:r>
          </a:p>
          <a:p>
            <a:pPr indent="-330200" algn="ctr">
              <a:buClrTx/>
              <a:buSzPct val="7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ЧТО ЭТО? </a:t>
            </a:r>
          </a:p>
          <a:p>
            <a:pPr indent="-330200" algn="ctr">
              <a:buClrTx/>
              <a:buSzPct val="7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ЗАЧЕМ ОНА НУЖНА?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37F657CA-EB34-4CC3-8BB2-798A460E6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196" y="1560490"/>
            <a:ext cx="8953256" cy="469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3100" dirty="0">
                <a:latin typeface="+mn-lt"/>
              </a:rPr>
              <a:t>Конфликты – неизбежны в обществе...</a:t>
            </a:r>
          </a:p>
          <a:p>
            <a:pPr algn="ctr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3100" dirty="0">
                <a:latin typeface="+mn-lt"/>
              </a:rPr>
              <a:t>Конфликты не всегда разрушительны)</a:t>
            </a:r>
          </a:p>
          <a:p>
            <a:pPr algn="ctr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3100" dirty="0">
                <a:latin typeface="+mn-lt"/>
              </a:rPr>
              <a:t>Конфликты –  могут давать толчок к развитию</a:t>
            </a:r>
          </a:p>
          <a:p>
            <a:pPr algn="ctr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3100" dirty="0">
                <a:latin typeface="+mn-lt"/>
              </a:rPr>
              <a:t>Конфликты - могут сопровождаться серьезными разногласиями и противоречиями, во время которых мы испытываем ко второй стороне крайне неприятные эмоции</a:t>
            </a:r>
          </a:p>
          <a:p>
            <a:pPr algn="ctr"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3100" dirty="0">
                <a:latin typeface="+mn-lt"/>
              </a:rPr>
              <a:t>Конфликты чаще всего разрешимы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0FAED07-2F93-48F4-9478-AF441CBF7D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1" y="533401"/>
            <a:ext cx="7686675" cy="113347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ru-RU" altLang="ru-RU" sz="2800"/>
            </a:br>
            <a:endParaRPr lang="ru-RU" altLang="ru-RU" sz="2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54476E-C0E4-4D13-AE94-F58B51C6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9BB9494A-0E19-42D3-817E-3AC3F69F8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631" y="1720056"/>
            <a:ext cx="7826375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7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600" b="1" dirty="0">
                <a:latin typeface="+mn-lt"/>
              </a:rPr>
              <a:t>Медиация</a:t>
            </a:r>
            <a:r>
              <a:rPr lang="ru-RU" altLang="ru-RU" sz="2600" dirty="0">
                <a:latin typeface="+mn-lt"/>
              </a:rPr>
              <a:t> - переговоры с целью урегулирования конфликтных, спорных, сложных ситуаций в интересах каждого с участием </a:t>
            </a:r>
            <a:r>
              <a:rPr lang="ru-RU" altLang="ru-RU" sz="2600" u="sng" dirty="0">
                <a:latin typeface="+mn-lt"/>
              </a:rPr>
              <a:t>нейтрального</a:t>
            </a:r>
            <a:r>
              <a:rPr lang="ru-RU" altLang="ru-RU" sz="2600" dirty="0">
                <a:latin typeface="+mn-lt"/>
              </a:rPr>
              <a:t> третьего лица (медиатора)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600" b="1" dirty="0">
                <a:latin typeface="+mn-lt"/>
              </a:rPr>
              <a:t>Медиатор</a:t>
            </a:r>
            <a:r>
              <a:rPr lang="ru-RU" altLang="ru-RU" sz="2600" dirty="0">
                <a:latin typeface="+mn-lt"/>
              </a:rPr>
              <a:t> – нейтральная, беспристрастная, независимая третья сторона, способствующая конфликтующим сторонам в поиске </a:t>
            </a:r>
            <a:r>
              <a:rPr lang="ru-RU" altLang="ru-RU" sz="2600" dirty="0" err="1">
                <a:latin typeface="+mn-lt"/>
              </a:rPr>
              <a:t>взаимоудовлетворяющего</a:t>
            </a:r>
            <a:r>
              <a:rPr lang="ru-RU" altLang="ru-RU" sz="2600" dirty="0">
                <a:latin typeface="+mn-lt"/>
              </a:rPr>
              <a:t> решения и достижению договоренности о будущих отношениях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C4847D7D-D685-4927-AB5C-F1B3D081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175" y="5481637"/>
            <a:ext cx="2028825" cy="137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BF9506F0-ADBB-43E9-A75B-659615E2130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35341" y="163513"/>
            <a:ext cx="5865813" cy="10636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 indent="-341313" algn="ctr">
              <a:spcBef>
                <a:spcPts val="82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ИТАК, МЕДИАЦИЯ...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A570FF2A-8125-44B2-AE81-2E4BF80C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6" y="481014"/>
            <a:ext cx="8215313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48F8C7B2-6064-4E57-A2F7-860F8E03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716338"/>
            <a:ext cx="8486775" cy="276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34BEE02E-EBE0-4B0F-B0C4-7D440C258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64" b="93816" l="697" r="99602">
                        <a14:foregroundMark x1="5473" y1="20671" x2="6567" y2="84452"/>
                        <a14:foregroundMark x1="1493" y1="21201" x2="796" y2="77739"/>
                        <a14:foregroundMark x1="796" y1="77739" x2="1095" y2="78975"/>
                        <a14:foregroundMark x1="97015" y1="34099" x2="94627" y2="42756"/>
                        <a14:foregroundMark x1="63383" y1="15548" x2="85771" y2="12721"/>
                        <a14:foregroundMark x1="59701" y1="39046" x2="88458" y2="35159"/>
                        <a14:foregroundMark x1="63284" y1="69081" x2="87264" y2="65724"/>
                        <a14:foregroundMark x1="63284" y1="88516" x2="84378" y2="84452"/>
                        <a14:foregroundMark x1="59701" y1="56360" x2="54826" y2="60424"/>
                        <a14:foregroundMark x1="54826" y1="60424" x2="62587" y2="68021"/>
                        <a14:foregroundMark x1="62587" y1="68021" x2="71343" y2="68728"/>
                        <a14:foregroundMark x1="71343" y1="68728" x2="88557" y2="66078"/>
                        <a14:foregroundMark x1="88557" y1="66078" x2="99502" y2="60777"/>
                        <a14:foregroundMark x1="99502" y1="60777" x2="71741" y2="56537"/>
                        <a14:foregroundMark x1="71741" y1="56537" x2="56219" y2="56890"/>
                        <a14:foregroundMark x1="56219" y1="56890" x2="52836" y2="58481"/>
                        <a14:foregroundMark x1="91045" y1="88693" x2="61194" y2="83039"/>
                        <a14:foregroundMark x1="61194" y1="83039" x2="65473" y2="90989"/>
                        <a14:foregroundMark x1="65473" y1="90989" x2="70846" y2="91873"/>
                        <a14:foregroundMark x1="70846" y1="91873" x2="89751" y2="88163"/>
                        <a14:foregroundMark x1="89751" y1="88163" x2="89851" y2="83216"/>
                        <a14:foregroundMark x1="85672" y1="12898" x2="69353" y2="10247"/>
                        <a14:foregroundMark x1="69353" y1="10247" x2="63881" y2="11661"/>
                        <a14:foregroundMark x1="63881" y1="11661" x2="59801" y2="18551"/>
                        <a14:foregroundMark x1="59801" y1="18551" x2="63557" y2="21490"/>
                        <a14:foregroundMark x1="71839" y1="22067" x2="84876" y2="19788"/>
                        <a14:foregroundMark x1="84876" y1="19788" x2="80498" y2="14134"/>
                        <a14:foregroundMark x1="80498" y1="14134" x2="77313" y2="12367"/>
                        <a14:foregroundMark x1="91443" y1="10601" x2="92338" y2="18021"/>
                        <a14:foregroundMark x1="92338" y1="18021" x2="94328" y2="18198"/>
                        <a14:foregroundMark x1="71542" y1="7244" x2="66269" y2="14311"/>
                        <a14:foregroundMark x1="66269" y1="14311" x2="64975" y2="20671"/>
                        <a14:foregroundMark x1="53831" y1="6714" x2="53532" y2="14841"/>
                        <a14:foregroundMark x1="53532" y1="14841" x2="55018" y2="22096"/>
                        <a14:foregroundMark x1="65373" y1="21617" x2="95025" y2="18728"/>
                        <a14:foregroundMark x1="61899" y1="21955" x2="62264" y2="21919"/>
                        <a14:foregroundMark x1="55124" y1="22615" x2="59663" y2="22173"/>
                        <a14:foregroundMark x1="95025" y1="18728" x2="93134" y2="10424"/>
                        <a14:foregroundMark x1="65248" y1="5623" x2="64915" y2="5566"/>
                        <a14:foregroundMark x1="93134" y1="10424" x2="65882" y2="5732"/>
                        <a14:foregroundMark x1="56216" y1="7548" x2="55721" y2="9187"/>
                        <a14:foregroundMark x1="60199" y1="67845" x2="62090" y2="68905"/>
                        <a14:foregroundMark x1="54229" y1="66784" x2="59005" y2="70141"/>
                        <a14:foregroundMark x1="59005" y1="70141" x2="59204" y2="69965"/>
                        <a14:foregroundMark x1="54229" y1="59541" x2="52935" y2="67491"/>
                        <a14:foregroundMark x1="52935" y1="67491" x2="54726" y2="70671"/>
                        <a14:foregroundMark x1="50647" y1="61837" x2="53831" y2="64841"/>
                        <a14:foregroundMark x1="48557" y1="60954" x2="52040" y2="64311"/>
                        <a14:foregroundMark x1="67761" y1="58657" x2="84279" y2="59011"/>
                        <a14:foregroundMark x1="84279" y1="59011" x2="95622" y2="58304"/>
                        <a14:foregroundMark x1="76517" y1="62721" x2="85373" y2="62721"/>
                        <a14:foregroundMark x1="85373" y1="62721" x2="94030" y2="61661"/>
                        <a14:foregroundMark x1="94030" y1="61661" x2="97910" y2="62014"/>
                        <a14:foregroundMark x1="73831" y1="71025" x2="99602" y2="68198"/>
                        <a14:foregroundMark x1="99602" y1="68198" x2="99602" y2="68198"/>
                        <a14:foregroundMark x1="55622" y1="90636" x2="64279" y2="90989"/>
                        <a14:foregroundMark x1="64279" y1="90989" x2="82985" y2="88516"/>
                        <a14:foregroundMark x1="53831" y1="83216" x2="68657" y2="89046"/>
                        <a14:foregroundMark x1="88756" y1="81095" x2="92736" y2="93816"/>
                        <a14:foregroundMark x1="96020" y1="83039" x2="98408" y2="92933"/>
                        <a14:foregroundMark x1="71804" y1="24281" x2="80896" y2="23675"/>
                        <a14:foregroundMark x1="80896" y1="23675" x2="86070" y2="24205"/>
                        <a14:foregroundMark x1="11940" y1="31979" x2="16617" y2="73852"/>
                        <a14:foregroundMark x1="16617" y1="73852" x2="19104" y2="81272"/>
                        <a14:foregroundMark x1="19104" y1="81272" x2="19701" y2="80212"/>
                        <a14:foregroundMark x1="21891" y1="36749" x2="697" y2="80035"/>
                        <a14:foregroundMark x1="11045" y1="32155" x2="8060" y2="46643"/>
                        <a14:foregroundMark x1="8060" y1="46643" x2="9154" y2="65901"/>
                        <a14:foregroundMark x1="9154" y1="65901" x2="13234" y2="74912"/>
                        <a14:foregroundMark x1="13234" y1="74912" x2="20896" y2="59541"/>
                        <a14:foregroundMark x1="20896" y1="59541" x2="20697" y2="46113"/>
                        <a14:foregroundMark x1="20697" y1="46113" x2="14527" y2="38693"/>
                        <a14:foregroundMark x1="14527" y1="38693" x2="9552" y2="40459"/>
                        <a14:foregroundMark x1="12438" y1="25088" x2="6667" y2="22261"/>
                        <a14:foregroundMark x1="6667" y1="22261" x2="9751" y2="32509"/>
                        <a14:foregroundMark x1="9751" y1="32509" x2="17512" y2="34276"/>
                        <a14:foregroundMark x1="17512" y1="34276" x2="19900" y2="27208"/>
                        <a14:foregroundMark x1="19900" y1="27208" x2="11542" y2="23322"/>
                        <a14:foregroundMark x1="11542" y1="23322" x2="8060" y2="24558"/>
                        <a14:foregroundMark x1="17214" y1="60247" x2="19303" y2="71025"/>
                        <a14:foregroundMark x1="19303" y1="71025" x2="19204" y2="75442"/>
                        <a14:foregroundMark x1="54129" y1="23675" x2="59701" y2="22615"/>
                        <a14:foregroundMark x1="59701" y1="22615" x2="71542" y2="24205"/>
                        <a14:foregroundMark x1="71542" y1="24205" x2="72637" y2="23498"/>
                        <a14:foregroundMark x1="55224" y1="7244" x2="66866" y2="6184"/>
                        <a14:foregroundMark x1="55224" y1="6537" x2="62687" y2="56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4" y="298205"/>
            <a:ext cx="8904288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2B9CB90-1474-45DF-8627-4364326AD0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5193" y="696669"/>
            <a:ext cx="8632825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ЧЁМ ЗДЕСЬ ШКОЛА?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1B8CD8BB-11BD-4FA3-BC0B-F705F729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228" y="1839669"/>
            <a:ext cx="974957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1788" indent="-33020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ru-RU" altLang="ru-RU" sz="2400" dirty="0">
                <a:latin typeface="+mn-lt"/>
              </a:rPr>
              <a:t>Согласно федеральным законам, указам, постановлениям, во всех (исключая специализированные, VIII вида) школах, созданы ШКОЛЬНЫЕ СЛУЖБЫ МЕДИАЦИИ. </a:t>
            </a: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ru-RU" altLang="ru-RU" sz="2400" b="1" dirty="0">
                <a:latin typeface="+mn-lt"/>
              </a:rPr>
              <a:t>Их цели: 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2400" dirty="0">
                <a:latin typeface="+mn-lt"/>
              </a:rPr>
              <a:t>найти новые эффективные способы снижения негативного влияния социума на наших детей;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2400" dirty="0">
                <a:latin typeface="+mn-lt"/>
              </a:rPr>
              <a:t>сформировать новую систему работы с нашими детьми по предотвращению негативных проявлений;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2400" dirty="0">
                <a:latin typeface="+mn-lt"/>
              </a:rPr>
              <a:t>снизить риск возникновения конфликтов, быстро оказывать помощь в случае трудных ситуаций;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ru-RU" altLang="ru-RU" sz="2400" dirty="0">
                <a:latin typeface="+mn-lt"/>
              </a:rPr>
              <a:t>создать БЕЗОПАСНУЮ СРЕДУ для наших детей.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C396533C-27DC-4B88-87B4-59A9F248C9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5267" y="369889"/>
            <a:ext cx="8640762" cy="1068387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/>
              <a:t>ЧТО КОНКРЕТНО </a:t>
            </a:r>
            <a:br>
              <a:rPr lang="ru-RU" altLang="ru-RU" b="1" dirty="0"/>
            </a:br>
            <a:r>
              <a:rPr lang="ru-RU" altLang="ru-RU" b="1" dirty="0"/>
              <a:t>МОЖЕТ ДЕЛАТЬ ШКОЛА?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508D26C9-04A8-4F09-8FF5-2575A242D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021" y="1960562"/>
            <a:ext cx="7991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1788" indent="-33020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50"/>
              </a:spcBef>
            </a:pPr>
            <a:r>
              <a:rPr lang="ru-RU" altLang="ru-RU" sz="2000" dirty="0">
                <a:latin typeface="+mn-lt"/>
              </a:rPr>
              <a:t>Если у ребёнка в школе возникли конфликты: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latin typeface="+mn-lt"/>
              </a:rPr>
              <a:t> Детской проблеме может помочь </a:t>
            </a:r>
            <a:r>
              <a:rPr lang="ru-RU" altLang="ru-RU" sz="2000" b="1" dirty="0">
                <a:latin typeface="+mn-lt"/>
              </a:rPr>
              <a:t>специально обучившийся человек</a:t>
            </a:r>
            <a:r>
              <a:rPr lang="ru-RU" altLang="ru-RU" sz="2000" dirty="0">
                <a:latin typeface="+mn-lt"/>
              </a:rPr>
              <a:t> (медиатор), он действует только по желанию и с согласия ребёнка;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latin typeface="+mn-lt"/>
              </a:rPr>
              <a:t>Дети, опасающиеся огласки (позора, насмешек), получают помощь медиатора строго </a:t>
            </a:r>
            <a:r>
              <a:rPr lang="ru-RU" altLang="ru-RU" sz="2000" b="1" dirty="0">
                <a:latin typeface="+mn-lt"/>
              </a:rPr>
              <a:t>конфиденциально (никто не узнает!)</a:t>
            </a:r>
            <a:r>
              <a:rPr lang="ru-RU" altLang="ru-RU" sz="2000" dirty="0">
                <a:latin typeface="+mn-lt"/>
              </a:rPr>
              <a:t>;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latin typeface="+mn-lt"/>
              </a:rPr>
              <a:t>Ребёнка, обратившегося к медиатору,  </a:t>
            </a:r>
            <a:r>
              <a:rPr lang="ru-RU" altLang="ru-RU" sz="2000" b="1" dirty="0">
                <a:latin typeface="+mn-lt"/>
              </a:rPr>
              <a:t>не поставят на учёт</a:t>
            </a:r>
            <a:r>
              <a:rPr lang="ru-RU" altLang="ru-RU" sz="2000" dirty="0">
                <a:latin typeface="+mn-lt"/>
              </a:rPr>
              <a:t>, только помогут;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latin typeface="+mn-lt"/>
              </a:rPr>
              <a:t>Медиатор не будет и не вправе </a:t>
            </a:r>
            <a:r>
              <a:rPr lang="ru-RU" altLang="ru-RU" sz="2000" b="1" dirty="0">
                <a:latin typeface="+mn-lt"/>
              </a:rPr>
              <a:t>ни </a:t>
            </a:r>
            <a:r>
              <a:rPr lang="ru-RU" altLang="ru-RU" sz="2000" dirty="0">
                <a:latin typeface="+mn-lt"/>
              </a:rPr>
              <a:t>обвинять, </a:t>
            </a:r>
            <a:r>
              <a:rPr lang="ru-RU" altLang="ru-RU" sz="2000" b="1" dirty="0">
                <a:latin typeface="+mn-lt"/>
              </a:rPr>
              <a:t>ни </a:t>
            </a:r>
            <a:r>
              <a:rPr lang="ru-RU" altLang="ru-RU" sz="2000" dirty="0">
                <a:latin typeface="+mn-lt"/>
              </a:rPr>
              <a:t>осуждать, </a:t>
            </a:r>
            <a:r>
              <a:rPr lang="ru-RU" altLang="ru-RU" sz="2000" b="1" dirty="0">
                <a:latin typeface="+mn-lt"/>
              </a:rPr>
              <a:t>ни</a:t>
            </a:r>
            <a:r>
              <a:rPr lang="ru-RU" altLang="ru-RU" sz="2000" dirty="0">
                <a:latin typeface="+mn-lt"/>
              </a:rPr>
              <a:t> наказывать, </a:t>
            </a:r>
            <a:r>
              <a:rPr lang="ru-RU" altLang="ru-RU" sz="2000" b="1" dirty="0">
                <a:latin typeface="+mn-lt"/>
              </a:rPr>
              <a:t>ни</a:t>
            </a:r>
            <a:r>
              <a:rPr lang="ru-RU" altLang="ru-RU" sz="2000" dirty="0">
                <a:latin typeface="+mn-lt"/>
              </a:rPr>
              <a:t> заставлять примириться;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latin typeface="+mn-lt"/>
              </a:rPr>
              <a:t>Дети с помощью медиатора научатся договариваться, цивилизованно самостоятельно </a:t>
            </a:r>
            <a:r>
              <a:rPr lang="ru-RU" altLang="ru-RU" sz="2000" b="1" dirty="0">
                <a:latin typeface="+mn-lt"/>
              </a:rPr>
              <a:t>защищать себя и свои права</a:t>
            </a:r>
            <a:r>
              <a:rPr lang="ru-RU" altLang="ru-RU" sz="2000" dirty="0">
                <a:latin typeface="+mn-lt"/>
              </a:rPr>
              <a:t> даже в конфликте со взрослым</a:t>
            </a:r>
            <a:r>
              <a:rPr lang="ru-RU" altLang="ru-RU" sz="2200" dirty="0">
                <a:latin typeface="+mn-lt"/>
              </a:rPr>
              <a:t> 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  <a:buSzPct val="90000"/>
            </a:pPr>
            <a:endParaRPr lang="ru-RU" altLang="ru-RU" dirty="0">
              <a:latin typeface="+mn-lt"/>
            </a:endParaRPr>
          </a:p>
          <a:p>
            <a:pPr algn="just">
              <a:lnSpc>
                <a:spcPct val="80000"/>
              </a:lnSpc>
              <a:spcBef>
                <a:spcPts val="450"/>
              </a:spcBef>
              <a:buSzPct val="90000"/>
            </a:pPr>
            <a:endParaRPr lang="ru-RU" altLang="ru-RU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E92F5DCC-900D-4777-9B49-08A435D01B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7839" y="382465"/>
            <a:ext cx="8199437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/>
              <a:t>ЧТО ВАЖНО ДЛЯ ДЕТЕЙ?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8B7DFB0-BC32-4B76-B4FD-4F7AA5B1E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19B092F4-316E-46C8-A9FA-DB4C33DC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220" y="1637506"/>
            <a:ext cx="7991475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b="1" dirty="0">
                <a:latin typeface="+mn-lt"/>
              </a:rPr>
              <a:t>чувствует себя  уверенно и в безопасности</a:t>
            </a:r>
            <a:br>
              <a:rPr lang="ru-RU" altLang="ru-RU" sz="2200" b="1" dirty="0">
                <a:latin typeface="+mn-lt"/>
              </a:rPr>
            </a:br>
            <a:r>
              <a:rPr lang="ru-RU" altLang="ru-RU" sz="2200" dirty="0">
                <a:latin typeface="+mn-lt"/>
              </a:rPr>
              <a:t>Проблема решается быстро (чаще за 1 беседу), не усугубляется, ребёнок не страдает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dirty="0">
                <a:latin typeface="+mn-lt"/>
              </a:rPr>
              <a:t>Ребёнок вправе в любое время прервать беседу и уйти (или обратиться к директору и т.д.)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dirty="0">
                <a:latin typeface="+mn-lt"/>
              </a:rPr>
              <a:t>Нет огласки, репутация ребёнка в детском коллективе, его самооценка не страдают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dirty="0">
                <a:latin typeface="+mn-lt"/>
              </a:rPr>
              <a:t>Медиатор не принимает ничью сторону 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dirty="0">
                <a:latin typeface="+mn-lt"/>
              </a:rPr>
              <a:t>Медиатор не устраивает разбирательств, наказаний, не осуждает, не принуждает мириться, </a:t>
            </a:r>
            <a:r>
              <a:rPr lang="ru-RU" altLang="ru-RU" sz="2200" b="1" dirty="0">
                <a:latin typeface="+mn-lt"/>
              </a:rPr>
              <a:t>помогает понять друг друга и договориться:</a:t>
            </a:r>
            <a:r>
              <a:rPr lang="ru-RU" altLang="ru-RU" sz="2200" dirty="0">
                <a:latin typeface="+mn-lt"/>
              </a:rPr>
              <a:t> как возместить нанесенный вред и избежать повторения ситуации в будущем 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200" b="1" dirty="0">
                <a:latin typeface="+mn-lt"/>
              </a:rPr>
              <a:t>После медиации дети не испытывают желания отомстить, каждый сохранил достоинство и 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SzPct val="90000"/>
            </a:pPr>
            <a:endParaRPr lang="ru-RU" altLang="ru-RU" sz="2200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5585DB21-A5A8-4A15-97E4-8735E1DDBA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98505" y="212724"/>
            <a:ext cx="7696200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ЧТО ЕЩЁ ВАЖНО?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9A07B56-EB2C-4413-ACF9-2FEA06236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1ACF4A7-1E23-4EA8-87B1-2C8349DFE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05" y="1123904"/>
            <a:ext cx="8710612" cy="50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020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00"/>
              </a:spcBef>
            </a:pPr>
            <a:endParaRPr lang="ru-RU" altLang="ru-RU" sz="2000" dirty="0"/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Участие и  Ваше, и Вашего ребёнка в  медиации – добровольное дело, Вы можете в любое время  уйти;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Вся информация остаётся конфиденциальной, никуда не сообщается;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Медиатор не принимает ничью сторону, вы равноправны;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Медиатор не осуждает ни Вашего ребенка, ни Ваш стиль воспитания,  не принуждает мириться, </a:t>
            </a:r>
            <a:r>
              <a:rPr lang="ru-RU" altLang="ru-RU" sz="2400" b="1" dirty="0">
                <a:latin typeface="+mn-lt"/>
              </a:rPr>
              <a:t>помогает сторонам понять друг друга и договориться:</a:t>
            </a:r>
            <a:r>
              <a:rPr lang="ru-RU" altLang="ru-RU" sz="2400" dirty="0">
                <a:latin typeface="+mn-lt"/>
              </a:rPr>
              <a:t> как возместить нанесённый вред и избежать повторения ситуации в будущем;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Вы не тратите время, моральные силы, финансы на длительные разбирательства (судебные тяжбы).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615" y="533958"/>
            <a:ext cx="8911687" cy="1280890"/>
          </a:xfrm>
        </p:spPr>
        <p:txBody>
          <a:bodyPr/>
          <a:lstStyle/>
          <a:p>
            <a:r>
              <a:rPr lang="ru-RU" b="1" dirty="0"/>
              <a:t>Конфликт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902" y="1579808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400" dirty="0">
                <a:solidFill>
                  <a:schemeClr val="tx1"/>
                </a:solidFill>
              </a:rPr>
              <a:t>- это ситуация, в которой две стороны занимают противоположные позиции, предъявляя друг другу взаимоисключающие требования. Само слово не обязательно подразумевает ссору или агрессию.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01" b="98020" l="1439" r="97122">
                        <a14:foregroundMark x1="48724" y1="37333" x2="38849" y2="25149"/>
                        <a14:foregroundMark x1="51367" y1="40594" x2="50881" y2="39995"/>
                        <a14:foregroundMark x1="38849" y1="25149" x2="27437" y2="19173"/>
                        <a14:foregroundMark x1="23162" y1="19482" x2="13488" y2="24475"/>
                        <a14:foregroundMark x1="2981" y1="43036" x2="2456" y2="53915"/>
                        <a14:foregroundMark x1="8001" y1="83949" x2="25899" y2="91683"/>
                        <a14:foregroundMark x1="25899" y1="91683" x2="42446" y2="87129"/>
                        <a14:foregroundMark x1="49153" y1="79137" x2="52086" y2="75644"/>
                        <a14:foregroundMark x1="42446" y1="87129" x2="46622" y2="82154"/>
                        <a14:foregroundMark x1="52086" y1="75644" x2="52518" y2="74257"/>
                        <a14:foregroundMark x1="17122" y1="27129" x2="7770" y2="37030"/>
                        <a14:foregroundMark x1="7770" y1="37030" x2="1187" y2="53441"/>
                        <a14:foregroundMark x1="8077" y1="82391" x2="18993" y2="70693"/>
                        <a14:foregroundMark x1="18993" y1="70693" x2="22734" y2="55050"/>
                        <a14:foregroundMark x1="22734" y1="55050" x2="17122" y2="36040"/>
                        <a14:foregroundMark x1="17122" y1="36040" x2="14820" y2="34851"/>
                        <a14:foregroundMark x1="11367" y1="55248" x2="12518" y2="66535"/>
                        <a14:foregroundMark x1="34964" y1="44554" x2="23309" y2="53267"/>
                        <a14:foregroundMark x1="23309" y1="53267" x2="34388" y2="59802"/>
                        <a14:foregroundMark x1="34388" y1="59802" x2="31223" y2="43168"/>
                        <a14:foregroundMark x1="31223" y1="43168" x2="30935" y2="42970"/>
                        <a14:foregroundMark x1="12806" y1="50297" x2="14820" y2="63762"/>
                        <a14:foregroundMark x1="76547" y1="48119" x2="81151" y2="61386"/>
                        <a14:foregroundMark x1="70647" y1="54653" x2="81295" y2="56832"/>
                        <a14:foregroundMark x1="75683" y1="62970" x2="87194" y2="58812"/>
                        <a14:foregroundMark x1="87194" y1="58812" x2="87914" y2="59208"/>
                        <a14:foregroundMark x1="74964" y1="55644" x2="84460" y2="63762"/>
                        <a14:foregroundMark x1="76835" y1="53267" x2="73094" y2="72673"/>
                        <a14:foregroundMark x1="82014" y1="43366" x2="87626" y2="65149"/>
                        <a14:foregroundMark x1="86619" y1="39604" x2="94101" y2="70495"/>
                        <a14:foregroundMark x1="94101" y1="42772" x2="97266" y2="60594"/>
                        <a14:foregroundMark x1="97266" y1="60594" x2="87338" y2="79010"/>
                        <a14:foregroundMark x1="87338" y1="79010" x2="84460" y2="81188"/>
                        <a14:foregroundMark x1="87626" y1="51881" x2="91799" y2="63366"/>
                        <a14:foregroundMark x1="68777" y1="56238" x2="76835" y2="61386"/>
                        <a14:foregroundMark x1="71511" y1="48317" x2="75396" y2="67327"/>
                        <a14:foregroundMark x1="75396" y1="67327" x2="74964" y2="65149"/>
                        <a14:foregroundMark x1="68633" y1="50891" x2="83597" y2="60198"/>
                        <a14:foregroundMark x1="76403" y1="67327" x2="88777" y2="69901"/>
                        <a14:foregroundMark x1="80432" y1="54257" x2="80000" y2="54059"/>
                        <a14:foregroundMark x1="80432" y1="26733" x2="68201" y2="26931"/>
                        <a14:foregroundMark x1="58581" y1="32035" x2="56259" y2="33267"/>
                        <a14:foregroundMark x1="68201" y1="26931" x2="59632" y2="31477"/>
                        <a14:foregroundMark x1="51890" y1="41356" x2="48345" y2="47921"/>
                        <a14:foregroundMark x1="53197" y1="38938" x2="52229" y2="40730"/>
                        <a14:foregroundMark x1="56259" y1="33267" x2="53488" y2="38398"/>
                        <a14:foregroundMark x1="48345" y1="47921" x2="45468" y2="64356"/>
                        <a14:foregroundMark x1="45468" y1="64356" x2="49353" y2="74653"/>
                        <a14:foregroundMark x1="51457" y1="78786" x2="58417" y2="92079"/>
                        <a14:foregroundMark x1="58417" y1="92079" x2="70360" y2="98020"/>
                        <a14:foregroundMark x1="70360" y1="98020" x2="78849" y2="94851"/>
                        <a14:foregroundMark x1="49496" y1="38614" x2="50647" y2="41188"/>
                        <a14:foregroundMark x1="13094" y1="25545" x2="5612" y2="37030"/>
                        <a14:foregroundMark x1="13094" y1="24752" x2="13237" y2="25545"/>
                        <a14:foregroundMark x1="13381" y1="24158" x2="13669" y2="25347"/>
                        <a14:foregroundMark x1="5899" y1="37030" x2="5612" y2="36832"/>
                        <a14:foregroundMark x1="5036" y1="36832" x2="5036" y2="36832"/>
                        <a14:foregroundMark x1="5324" y1="36436" x2="5036" y2="36832"/>
                        <a14:foregroundMark x1="5324" y1="36634" x2="4892" y2="37228"/>
                        <a14:foregroundMark x1="11079" y1="49505" x2="11511" y2="50891"/>
                        <a14:foregroundMark x1="1871" y1="52871" x2="2446" y2="65743"/>
                        <a14:backgroundMark x1="3885" y1="87327" x2="3885" y2="87327"/>
                        <a14:backgroundMark x1="4029" y1="85941" x2="2734" y2="82772"/>
                        <a14:backgroundMark x1="6331" y1="88911" x2="1295" y2="78218"/>
                        <a14:backgroundMark x1="2446" y1="80990" x2="1151" y2="86733"/>
                        <a14:backgroundMark x1="3165" y1="87327" x2="2446" y2="89703"/>
                        <a14:backgroundMark x1="2446" y1="86733" x2="2014" y2="90495"/>
                        <a14:backgroundMark x1="4748" y1="82970" x2="5899" y2="85545"/>
                        <a14:backgroundMark x1="1583" y1="77822" x2="1583" y2="80198"/>
                        <a14:backgroundMark x1="288" y1="75050" x2="1871" y2="81782"/>
                        <a14:backgroundMark x1="719" y1="72277" x2="1727" y2="77030"/>
                        <a14:backgroundMark x1="432" y1="68119" x2="2014" y2="75644"/>
                        <a14:backgroundMark x1="1007" y1="67525" x2="0" y2="65941"/>
                        <a14:backgroundMark x1="0" y1="66139" x2="0" y2="65950"/>
                        <a14:backgroundMark x1="576" y1="66733" x2="678" y2="65892"/>
                        <a14:backgroundMark x1="331" y1="65922" x2="0" y2="69109"/>
                        <a14:backgroundMark x1="3453" y1="36832" x2="3894" y2="36149"/>
                        <a14:backgroundMark x1="2302" y1="38614" x2="3453" y2="36832"/>
                        <a14:backgroundMark x1="4192" y1="36832" x2="2014" y2="42376"/>
                        <a14:backgroundMark x1="4291" y1="36578" x2="4192" y2="36832"/>
                        <a14:backgroundMark x1="3716" y1="36832" x2="4034" y2="36301"/>
                        <a14:backgroundMark x1="3597" y1="37030" x2="3716" y2="36832"/>
                        <a14:backgroundMark x1="23022" y1="15644" x2="27770" y2="16634"/>
                        <a14:backgroundMark x1="24604" y1="17624" x2="28489" y2="16634"/>
                        <a14:backgroundMark x1="51298" y1="37246" x2="57410" y2="28119"/>
                        <a14:backgroundMark x1="58129" y1="27723" x2="56547" y2="29703"/>
                        <a14:backgroundMark x1="49928" y1="36832" x2="50209" y2="38072"/>
                        <a14:backgroundMark x1="49640" y1="81386" x2="47914" y2="81980"/>
                        <a14:backgroundMark x1="49065" y1="80198" x2="49065" y2="79604"/>
                        <a14:backgroundMark x1="49496" y1="82574" x2="49496" y2="78812"/>
                        <a14:backgroundMark x1="49353" y1="80594" x2="49353" y2="80000"/>
                        <a14:backgroundMark x1="49928" y1="79802" x2="49496" y2="80396"/>
                        <a14:backgroundMark x1="48777" y1="79208" x2="49784" y2="80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941" y="3588004"/>
            <a:ext cx="4069457" cy="295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06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BB29D816-CAC0-4D82-A70B-1ACD99AF1C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98505" y="215901"/>
            <a:ext cx="7696200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/>
              <a:t>НЕОБХОДИМЫЕ ДОПОЛНЕНИЯ: 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DFF0888-AD1C-4280-837B-F2766FE95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BBFA8BA-BCB5-426B-89E6-161249B3D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05" y="862012"/>
            <a:ext cx="8710612" cy="5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020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00"/>
              </a:spcBef>
            </a:pPr>
            <a:endParaRPr lang="ru-RU" altLang="ru-RU" sz="2000" dirty="0"/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Деятельность Школьной службы медиации не ограничивается </a:t>
            </a:r>
            <a:r>
              <a:rPr lang="ru-RU" altLang="ru-RU" sz="2000" dirty="0" err="1">
                <a:solidFill>
                  <a:schemeClr val="tx1"/>
                </a:solidFill>
                <a:latin typeface="+mn-lt"/>
              </a:rPr>
              <a:t>проведеним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бесед или Медиаций с участниками конфликтов...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Сотрудники Школьной службы медиации, в первую очередь, стремятся сделать школьную жизнь гармоничной и безопасной, а для этого проводят большую профилактическую работу: классные часы, беседы, тренинги, игры, конкурсы и другие мероприятия, направленные на получение детьми знаний по </a:t>
            </a:r>
            <a:r>
              <a:rPr lang="ru-RU" altLang="ru-RU" sz="2000" dirty="0" err="1">
                <a:solidFill>
                  <a:schemeClr val="tx1"/>
                </a:solidFill>
                <a:latin typeface="+mn-lt"/>
              </a:rPr>
              <a:t>конфликтологии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(о конфликтах, их причинах, их последствиях, способах реагирования в конфликтных ситуациях, их конструктивного разрешения и т. п.), психологии, этики...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Процедуру МЕДИАЦИИ могут проводить не только сотрудники школы, в которой учится Ваш ребёнок, в городе есть и другие организации, которые могут помочь в разрешении конфликтных ситуаций: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</a:pP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Центр урегулирования конфликтов </a:t>
            </a:r>
            <a:r>
              <a:rPr lang="ru-RU" altLang="ru-RU" dirty="0">
                <a:solidFill>
                  <a:schemeClr val="tx1"/>
                </a:solidFill>
                <a:latin typeface="+mn-lt"/>
              </a:rPr>
              <a:t>КОНТАКТ -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+mn-lt"/>
                <a:hlinkClick r:id="rId3"/>
              </a:rPr>
              <a:t>https://vk.com/center_kontakt</a:t>
            </a:r>
            <a:r>
              <a:rPr lang="ru-RU" alt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</a:pP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altLang="ru-RU" sz="1600" dirty="0" err="1">
                <a:solidFill>
                  <a:schemeClr val="tx1"/>
                </a:solidFill>
                <a:latin typeface="+mn-lt"/>
              </a:rPr>
              <a:t>Некомерчерское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партнёрство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ЛИГА МЕДИАТОРОВ -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E-</a:t>
            </a:r>
            <a:r>
              <a:rPr lang="ru-RU" altLang="ru-RU" sz="1600" dirty="0" err="1">
                <a:solidFill>
                  <a:schemeClr val="tx1"/>
                </a:solidFill>
                <a:latin typeface="+mn-lt"/>
              </a:rPr>
              <a:t>mail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altLang="ru-RU" sz="1600" dirty="0">
                <a:solidFill>
                  <a:schemeClr val="tx1"/>
                </a:solidFill>
                <a:latin typeface="+mn-lt"/>
                <a:hlinkClick r:id="rId4"/>
              </a:rPr>
              <a:t>assistant@arbimed.ru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-  ГБУ ДО ЦППМСП  Московского района — </a:t>
            </a:r>
            <a:r>
              <a:rPr lang="ru-RU" altLang="ru-RU" sz="1600" dirty="0">
                <a:solidFill>
                  <a:schemeClr val="tx1"/>
                </a:solidFill>
                <a:latin typeface="+mn-lt"/>
                <a:hlinkClick r:id="rId5"/>
              </a:rPr>
              <a:t>http://cppmsp-mosk-spb.ru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 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                                                           E-</a:t>
            </a:r>
            <a:r>
              <a:rPr lang="ru-RU" altLang="ru-RU" sz="1600" dirty="0" err="1">
                <a:solidFill>
                  <a:schemeClr val="tx1"/>
                </a:solidFill>
                <a:latin typeface="+mn-lt"/>
              </a:rPr>
              <a:t>mail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altLang="ru-RU" sz="1600" dirty="0">
                <a:solidFill>
                  <a:schemeClr val="tx1"/>
                </a:solidFill>
                <a:latin typeface="+mn-lt"/>
                <a:hlinkClick r:id="rId6"/>
              </a:rPr>
              <a:t>ppmsc-mosk.mb@yandex.ru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E53F1DAA-1DC5-426E-AB55-DD344A3C8E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29933" y="275822"/>
            <a:ext cx="76962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ИТАК, ОБОБЩИМ: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75C05E7E-9AE7-425F-BFEA-C1E958938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933" y="1194920"/>
            <a:ext cx="8567737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При проведении медиации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соблюдаются положения Федерального закона № 193-ФЗ (медиатор будет беспристрастным, нейтральным, не будет и не вправе обвинять, наказывать, придавать огласке, навязывать свое мнение)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Медиация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будет проводиться только с добровольного согласия ребёнка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Медиацию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проводит педагог, владеющий технологией и основами  медиации, знающий особенности возрастного развития детей, возрастную психологию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Медиация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 – это переговоры, беседа, не являющаяся психологическим консультированием и не требующая от родителей и детей письменного согласия на работу с психологом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Медиация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проводится  с соблюдением принципа конфиденциальности. Все, сказанное останется тайной, медиатор не вправе разглашать информацию, направлять её куда-либо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000" u="sng" dirty="0">
                <a:solidFill>
                  <a:schemeClr val="tx1"/>
                </a:solidFill>
                <a:latin typeface="+mn-lt"/>
              </a:rPr>
              <a:t>Медиация может </a:t>
            </a:r>
            <a:r>
              <a:rPr lang="ru-RU" altLang="ru-RU" sz="2000" dirty="0">
                <a:solidFill>
                  <a:schemeClr val="tx1"/>
                </a:solidFill>
                <a:latin typeface="+mn-lt"/>
              </a:rPr>
              <a:t>помочь не только детям, также родителям и учителям, если у них  появятся претензии друг к другу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506D2180-4E41-42F2-A14A-02DFC8C51E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68464" y="533400"/>
            <a:ext cx="8783637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ШКОЛЬНАЯ СЛУЖБА МЕДИАЦИИ НЕ ТОЛЬКО ДЛЯ ВЗРОСЛЫХ...</a:t>
            </a:r>
            <a:r>
              <a:rPr lang="ru-RU" altLang="ru-RU" b="1" dirty="0"/>
              <a:t> 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317679F6-D333-43BF-93DC-92BEB495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4" y="2105049"/>
            <a:ext cx="814387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Школьники могут стать членами Службы и помогать взрослым медиаторам (рассказывать сверстникам о Службе и мирных путях выхода из сложных ситуаций, проводить занятия и игры для ребят)</a:t>
            </a:r>
          </a:p>
          <a:p>
            <a:pPr algn="just">
              <a:lnSpc>
                <a:spcPct val="90000"/>
              </a:lnSpc>
              <a:spcBef>
                <a:spcPts val="225"/>
              </a:spcBef>
              <a:buSzPct val="90000"/>
            </a:pPr>
            <a:endParaRPr lang="ru-RU" altLang="ru-RU" sz="2400" dirty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По желанию школьников (с согласия их  родителей), они могут принять участие в медиации (примирительной встрече) в качестве медиатора «ровесник-ровеснику», при условии  обучения навыкам медиации и согласия спорящих сторон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90000"/>
            </a:pPr>
            <a:endParaRPr lang="ru-RU" alt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D9D30688-68AF-4681-AE0F-5334CF8FF9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1" y="477839"/>
            <a:ext cx="7694613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ru-RU" altLang="ru-RU" sz="2400" b="1"/>
            </a:br>
            <a:br>
              <a:rPr lang="ru-RU" altLang="ru-RU" sz="2400" b="1"/>
            </a:br>
            <a:endParaRPr lang="ru-RU" altLang="ru-RU" sz="2400" b="1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ED09AFF-C795-429A-AEC0-5D3A10366D8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1" y="1584325"/>
            <a:ext cx="7694613" cy="4451350"/>
          </a:xfrm>
          <a:ln/>
        </p:spPr>
        <p:txBody>
          <a:bodyPr/>
          <a:lstStyle/>
          <a:p>
            <a:pPr marL="341313" indent="-330200" algn="ctr">
              <a:spcBef>
                <a:spcPts val="675"/>
              </a:spcBef>
              <a:buClrTx/>
              <a:buSzPct val="7000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altLang="ru-RU" sz="2700" b="1" dirty="0"/>
          </a:p>
          <a:p>
            <a:pPr marL="341313" indent="-330200" algn="ctr">
              <a:spcBef>
                <a:spcPts val="675"/>
              </a:spcBef>
              <a:buClr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altLang="ru-RU" sz="2700" b="1" dirty="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469093EA-59EE-4A6E-AFFF-47CB66726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110702"/>
            <a:ext cx="7694612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25"/>
              </a:spcBef>
            </a:pPr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ПРО ОБУЧЕНИЕ...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F9B116DC-321B-4077-90B2-37B6A8AD1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652" y="1668464"/>
            <a:ext cx="78835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Школьники могут обучаться основам медиации и конфликтологии у специалистов Службы медиации в своей школе (в некоторых школах есть такие программы — узнайте!)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Дважды в году на базе Центра набирается группа «Школа медиаторов»</a:t>
            </a:r>
            <a:r>
              <a:rPr lang="ru-RU" altLang="ru-RU" sz="2000" dirty="0">
                <a:latin typeface="+mn-lt"/>
              </a:rPr>
              <a:t>(для обучающихся 8-10 классов). О наборе извещаются педагоги-психологи и социальные педагоги ГБОУ района. А также, информация о наборе анонсируется в официальной группе Центра: </a:t>
            </a:r>
            <a:r>
              <a:rPr lang="en-US" altLang="ru-RU" sz="2000" dirty="0">
                <a:latin typeface="+mn-lt"/>
                <a:hlinkClick r:id="rId3"/>
              </a:rPr>
              <a:t>https://vk.com/cppmspclub</a:t>
            </a:r>
            <a:r>
              <a:rPr lang="ru-RU" altLang="ru-RU" sz="2000" dirty="0">
                <a:latin typeface="+mn-lt"/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400" dirty="0">
                <a:latin typeface="+mn-lt"/>
              </a:rPr>
              <a:t> АДРЕС Центра: пл. Чернышевского, д.8.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90000"/>
            </a:pPr>
            <a:endParaRPr lang="ru-RU" altLang="ru-RU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199D50A4-B8DC-4882-9D01-4D923826F90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36737" y="190500"/>
            <a:ext cx="7696200" cy="1143000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/>
              <a:t>ЗАКОНОДАТЕЛЬНАЯ БАЗА И ДРУГИЕ ДОКУМЕНТЫ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4D5E5BE-E357-40E3-A875-7F53BC3FA4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1" y="1905000"/>
            <a:ext cx="7770813" cy="1968500"/>
          </a:xfrm>
          <a:ln/>
        </p:spPr>
        <p:txBody>
          <a:bodyPr/>
          <a:lstStyle/>
          <a:p>
            <a:pPr indent="-330200" algn="ctr">
              <a:spcBef>
                <a:spcPts val="900"/>
              </a:spcBef>
              <a:buClrTx/>
              <a:buSzPct val="7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600" b="1">
              <a:solidFill>
                <a:srgbClr val="33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0200" algn="ctr">
              <a:spcBef>
                <a:spcPts val="900"/>
              </a:spcBef>
              <a:buClrTx/>
              <a:buSzPct val="7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600" b="1">
              <a:solidFill>
                <a:srgbClr val="33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9C5E074-ADA3-4A8B-9B89-590927A7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352" y="1358185"/>
            <a:ext cx="8748713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0200" indent="-3302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Национальная стратегия действий в интересах детей 2012-2017 годы;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Концепция  развития сети служб медиации в целях реализации восстановительного правосудия в отношении детей, в том числе совершивших общественно опасные деяния, но не достигших возраста, с которого наступает уголовная ответственность в Российской Федерации (утв. </a:t>
            </a:r>
            <a:r>
              <a:rPr lang="ru-RU" altLang="ru-RU" dirty="0" err="1">
                <a:latin typeface="+mn-lt"/>
              </a:rPr>
              <a:t>расп</a:t>
            </a:r>
            <a:r>
              <a:rPr lang="ru-RU" altLang="ru-RU" dirty="0">
                <a:latin typeface="+mn-lt"/>
              </a:rPr>
              <a:t>. Правительства РФ от 30 июля 2014 г. № 1430-р);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Методические рекомендации по организации служб школьной медиации в образовательных организациях (письмо Министерства образования и науки РФ от 18 ноября 2013 г. № ВК-844/07);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Федеральный закон от 29 декабря 2012 г. N 273-ФЗ «Об образовании в Российской Федерации</a:t>
            </a:r>
            <a:r>
              <a:rPr lang="ru-RU" altLang="ru-RU" b="1" dirty="0">
                <a:latin typeface="+mn-lt"/>
              </a:rPr>
              <a:t>» (</a:t>
            </a:r>
            <a:r>
              <a:rPr lang="ru-RU" altLang="ru-RU" dirty="0">
                <a:latin typeface="+mn-lt"/>
              </a:rPr>
              <a:t>ст.27 п.2);</a:t>
            </a:r>
            <a:r>
              <a:rPr lang="ru-RU" altLang="ru-RU" b="1" dirty="0">
                <a:latin typeface="+mn-lt"/>
              </a:rPr>
              <a:t>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Федеральный закон от 27 июля 2010 г. N 193-ФЗ «Об альтернативной процедуре урегулирования споров с участием посредника (процедуре медиации)»;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Федеральный закон от 24 июля 1998 г. N 124-ФЗ «Об основных гарантиях прав ребенка в Российской Федерации»;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Методические рекомендации по организации служб медиации в СПб от 05.12.2019 г. № 6\51\2019  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Положение о Службе медиации школы;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dirty="0">
                <a:latin typeface="+mn-lt"/>
              </a:rPr>
              <a:t>Приказ директора школы о создании Службы медиации</a:t>
            </a:r>
          </a:p>
          <a:p>
            <a:pPr>
              <a:lnSpc>
                <a:spcPct val="80000"/>
              </a:lnSpc>
              <a:spcBef>
                <a:spcPts val="500"/>
              </a:spcBef>
              <a:buSzPct val="90000"/>
            </a:pPr>
            <a:endParaRPr lang="ru-RU" altLang="ru-RU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SzPct val="90000"/>
            </a:pPr>
            <a:endParaRPr lang="ru-RU" altLang="ru-RU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SzPct val="90000"/>
            </a:pPr>
            <a:endParaRPr lang="ru-RU" altLang="ru-RU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415" y="567002"/>
            <a:ext cx="9905998" cy="836795"/>
          </a:xfrm>
        </p:spPr>
        <p:txBody>
          <a:bodyPr>
            <a:normAutofit/>
          </a:bodyPr>
          <a:lstStyle/>
          <a:p>
            <a:r>
              <a:rPr lang="ru-RU" b="1" dirty="0"/>
              <a:t>Возможные конфликтующие системы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520513" y="1403797"/>
            <a:ext cx="7061370" cy="4997003"/>
            <a:chOff x="3795520" y="1661375"/>
            <a:chExt cx="3541714" cy="3541714"/>
          </a:xfrm>
        </p:grpSpPr>
        <p:sp>
          <p:nvSpPr>
            <p:cNvPr id="6" name="Ромб 5"/>
            <p:cNvSpPr/>
            <p:nvPr/>
          </p:nvSpPr>
          <p:spPr>
            <a:xfrm>
              <a:off x="3795520" y="1661375"/>
              <a:ext cx="3541714" cy="3541714"/>
            </a:xfrm>
            <a:prstGeom prst="diamond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4131983" y="1997837"/>
              <a:ext cx="1381268" cy="1381268"/>
            </a:xfrm>
            <a:custGeom>
              <a:avLst/>
              <a:gdLst>
                <a:gd name="connsiteX0" fmla="*/ 0 w 1381268"/>
                <a:gd name="connsiteY0" fmla="*/ 230216 h 1381268"/>
                <a:gd name="connsiteX1" fmla="*/ 230216 w 1381268"/>
                <a:gd name="connsiteY1" fmla="*/ 0 h 1381268"/>
                <a:gd name="connsiteX2" fmla="*/ 1151052 w 1381268"/>
                <a:gd name="connsiteY2" fmla="*/ 0 h 1381268"/>
                <a:gd name="connsiteX3" fmla="*/ 1381268 w 1381268"/>
                <a:gd name="connsiteY3" fmla="*/ 230216 h 1381268"/>
                <a:gd name="connsiteX4" fmla="*/ 1381268 w 1381268"/>
                <a:gd name="connsiteY4" fmla="*/ 1151052 h 1381268"/>
                <a:gd name="connsiteX5" fmla="*/ 1151052 w 1381268"/>
                <a:gd name="connsiteY5" fmla="*/ 1381268 h 1381268"/>
                <a:gd name="connsiteX6" fmla="*/ 230216 w 1381268"/>
                <a:gd name="connsiteY6" fmla="*/ 1381268 h 1381268"/>
                <a:gd name="connsiteX7" fmla="*/ 0 w 1381268"/>
                <a:gd name="connsiteY7" fmla="*/ 1151052 h 1381268"/>
                <a:gd name="connsiteX8" fmla="*/ 0 w 1381268"/>
                <a:gd name="connsiteY8" fmla="*/ 230216 h 138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1268" h="1381268">
                  <a:moveTo>
                    <a:pt x="0" y="230216"/>
                  </a:moveTo>
                  <a:cubicBezTo>
                    <a:pt x="0" y="103071"/>
                    <a:pt x="103071" y="0"/>
                    <a:pt x="230216" y="0"/>
                  </a:cubicBezTo>
                  <a:lnTo>
                    <a:pt x="1151052" y="0"/>
                  </a:lnTo>
                  <a:cubicBezTo>
                    <a:pt x="1278197" y="0"/>
                    <a:pt x="1381268" y="103071"/>
                    <a:pt x="1381268" y="230216"/>
                  </a:cubicBezTo>
                  <a:lnTo>
                    <a:pt x="1381268" y="1151052"/>
                  </a:lnTo>
                  <a:cubicBezTo>
                    <a:pt x="1381268" y="1278197"/>
                    <a:pt x="1278197" y="1381268"/>
                    <a:pt x="1151052" y="1381268"/>
                  </a:cubicBezTo>
                  <a:lnTo>
                    <a:pt x="230216" y="1381268"/>
                  </a:lnTo>
                  <a:cubicBezTo>
                    <a:pt x="103071" y="1381268"/>
                    <a:pt x="0" y="1278197"/>
                    <a:pt x="0" y="1151052"/>
                  </a:cubicBezTo>
                  <a:lnTo>
                    <a:pt x="0" y="230216"/>
                  </a:lnTo>
                  <a:close/>
                </a:path>
              </a:pathLst>
            </a:cu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32198" tIns="132198" rIns="132198" bIns="132198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Родитель - Родитель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619503" y="1997837"/>
              <a:ext cx="1381268" cy="1381268"/>
            </a:xfrm>
            <a:custGeom>
              <a:avLst/>
              <a:gdLst>
                <a:gd name="connsiteX0" fmla="*/ 0 w 1381268"/>
                <a:gd name="connsiteY0" fmla="*/ 230216 h 1381268"/>
                <a:gd name="connsiteX1" fmla="*/ 230216 w 1381268"/>
                <a:gd name="connsiteY1" fmla="*/ 0 h 1381268"/>
                <a:gd name="connsiteX2" fmla="*/ 1151052 w 1381268"/>
                <a:gd name="connsiteY2" fmla="*/ 0 h 1381268"/>
                <a:gd name="connsiteX3" fmla="*/ 1381268 w 1381268"/>
                <a:gd name="connsiteY3" fmla="*/ 230216 h 1381268"/>
                <a:gd name="connsiteX4" fmla="*/ 1381268 w 1381268"/>
                <a:gd name="connsiteY4" fmla="*/ 1151052 h 1381268"/>
                <a:gd name="connsiteX5" fmla="*/ 1151052 w 1381268"/>
                <a:gd name="connsiteY5" fmla="*/ 1381268 h 1381268"/>
                <a:gd name="connsiteX6" fmla="*/ 230216 w 1381268"/>
                <a:gd name="connsiteY6" fmla="*/ 1381268 h 1381268"/>
                <a:gd name="connsiteX7" fmla="*/ 0 w 1381268"/>
                <a:gd name="connsiteY7" fmla="*/ 1151052 h 1381268"/>
                <a:gd name="connsiteX8" fmla="*/ 0 w 1381268"/>
                <a:gd name="connsiteY8" fmla="*/ 230216 h 138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1268" h="1381268">
                  <a:moveTo>
                    <a:pt x="0" y="230216"/>
                  </a:moveTo>
                  <a:cubicBezTo>
                    <a:pt x="0" y="103071"/>
                    <a:pt x="103071" y="0"/>
                    <a:pt x="230216" y="0"/>
                  </a:cubicBezTo>
                  <a:lnTo>
                    <a:pt x="1151052" y="0"/>
                  </a:lnTo>
                  <a:cubicBezTo>
                    <a:pt x="1278197" y="0"/>
                    <a:pt x="1381268" y="103071"/>
                    <a:pt x="1381268" y="230216"/>
                  </a:cubicBezTo>
                  <a:lnTo>
                    <a:pt x="1381268" y="1151052"/>
                  </a:lnTo>
                  <a:cubicBezTo>
                    <a:pt x="1381268" y="1278197"/>
                    <a:pt x="1278197" y="1381268"/>
                    <a:pt x="1151052" y="1381268"/>
                  </a:cubicBezTo>
                  <a:lnTo>
                    <a:pt x="230216" y="1381268"/>
                  </a:lnTo>
                  <a:cubicBezTo>
                    <a:pt x="103071" y="1381268"/>
                    <a:pt x="0" y="1278197"/>
                    <a:pt x="0" y="1151052"/>
                  </a:cubicBezTo>
                  <a:lnTo>
                    <a:pt x="0" y="230216"/>
                  </a:lnTo>
                  <a:close/>
                </a:path>
              </a:pathLst>
            </a:cu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32198" tIns="132198" rIns="132198" bIns="132198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Родитель - </a:t>
              </a:r>
              <a:r>
                <a:rPr lang="ru-RU" sz="2400" dirty="0"/>
                <a:t>У</a:t>
              </a:r>
              <a:r>
                <a:rPr lang="ru-RU" sz="2400" kern="1200" dirty="0"/>
                <a:t>читель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131983" y="3485358"/>
              <a:ext cx="2868788" cy="1316095"/>
            </a:xfrm>
            <a:custGeom>
              <a:avLst/>
              <a:gdLst>
                <a:gd name="connsiteX0" fmla="*/ 0 w 1381268"/>
                <a:gd name="connsiteY0" fmla="*/ 230216 h 1381268"/>
                <a:gd name="connsiteX1" fmla="*/ 230216 w 1381268"/>
                <a:gd name="connsiteY1" fmla="*/ 0 h 1381268"/>
                <a:gd name="connsiteX2" fmla="*/ 1151052 w 1381268"/>
                <a:gd name="connsiteY2" fmla="*/ 0 h 1381268"/>
                <a:gd name="connsiteX3" fmla="*/ 1381268 w 1381268"/>
                <a:gd name="connsiteY3" fmla="*/ 230216 h 1381268"/>
                <a:gd name="connsiteX4" fmla="*/ 1381268 w 1381268"/>
                <a:gd name="connsiteY4" fmla="*/ 1151052 h 1381268"/>
                <a:gd name="connsiteX5" fmla="*/ 1151052 w 1381268"/>
                <a:gd name="connsiteY5" fmla="*/ 1381268 h 1381268"/>
                <a:gd name="connsiteX6" fmla="*/ 230216 w 1381268"/>
                <a:gd name="connsiteY6" fmla="*/ 1381268 h 1381268"/>
                <a:gd name="connsiteX7" fmla="*/ 0 w 1381268"/>
                <a:gd name="connsiteY7" fmla="*/ 1151052 h 1381268"/>
                <a:gd name="connsiteX8" fmla="*/ 0 w 1381268"/>
                <a:gd name="connsiteY8" fmla="*/ 230216 h 138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1268" h="1381268">
                  <a:moveTo>
                    <a:pt x="0" y="230216"/>
                  </a:moveTo>
                  <a:cubicBezTo>
                    <a:pt x="0" y="103071"/>
                    <a:pt x="103071" y="0"/>
                    <a:pt x="230216" y="0"/>
                  </a:cubicBezTo>
                  <a:lnTo>
                    <a:pt x="1151052" y="0"/>
                  </a:lnTo>
                  <a:cubicBezTo>
                    <a:pt x="1278197" y="0"/>
                    <a:pt x="1381268" y="103071"/>
                    <a:pt x="1381268" y="230216"/>
                  </a:cubicBezTo>
                  <a:lnTo>
                    <a:pt x="1381268" y="1151052"/>
                  </a:lnTo>
                  <a:cubicBezTo>
                    <a:pt x="1381268" y="1278197"/>
                    <a:pt x="1278197" y="1381268"/>
                    <a:pt x="1151052" y="1381268"/>
                  </a:cubicBezTo>
                  <a:lnTo>
                    <a:pt x="230216" y="1381268"/>
                  </a:lnTo>
                  <a:cubicBezTo>
                    <a:pt x="103071" y="1381268"/>
                    <a:pt x="0" y="1278197"/>
                    <a:pt x="0" y="1151052"/>
                  </a:cubicBezTo>
                  <a:lnTo>
                    <a:pt x="0" y="230216"/>
                  </a:lnTo>
                  <a:close/>
                </a:path>
              </a:pathLst>
            </a:cu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32198" tIns="132198" rIns="132198" bIns="132198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Ребенок – Ребенок  </a:t>
              </a:r>
            </a:p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Родитель</a:t>
              </a:r>
            </a:p>
          </p:txBody>
        </p:sp>
      </p:grpSp>
      <p:sp>
        <p:nvSpPr>
          <p:cNvPr id="3" name="Равнобедренный треугольник 2"/>
          <p:cNvSpPr/>
          <p:nvPr/>
        </p:nvSpPr>
        <p:spPr>
          <a:xfrm>
            <a:off x="5928848" y="4860617"/>
            <a:ext cx="244698" cy="90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1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140" y="337953"/>
            <a:ext cx="8911687" cy="1280890"/>
          </a:xfrm>
        </p:spPr>
        <p:txBody>
          <a:bodyPr/>
          <a:lstStyle/>
          <a:p>
            <a:r>
              <a:rPr lang="ru-RU" b="1" dirty="0"/>
              <a:t>Стратегия поведения в конфликтной ситуации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8140" y="1928265"/>
            <a:ext cx="8915400" cy="40990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cs typeface="Aharoni" panose="02010803020104030203" pitchFamily="2" charset="-79"/>
              </a:rPr>
              <a:t>– </a:t>
            </a:r>
            <a:r>
              <a:rPr lang="ru-RU" sz="2800" dirty="0">
                <a:solidFill>
                  <a:schemeClr val="tx1"/>
                </a:solidFill>
                <a:cs typeface="Aharoni" panose="02010803020104030203" pitchFamily="2" charset="-79"/>
              </a:rPr>
              <a:t>это направление и особенности действия конфликтующей стороны, выдерживаемые до завершения конфликта.</a:t>
            </a:r>
          </a:p>
          <a:p>
            <a:pPr marL="0" indent="0" algn="just">
              <a:buNone/>
            </a:pPr>
            <a:endParaRPr lang="ru-RU" sz="2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tx1"/>
                </a:solidFill>
              </a:rPr>
              <a:t>Определяют пять основных стратегий поведения: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1) сотрудничество;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2) компромисс;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3) избегание;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4) приспособление;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5) соперничество.</a:t>
            </a:r>
          </a:p>
          <a:p>
            <a:pPr algn="just"/>
            <a:endParaRPr lang="ru-RU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103" y="572595"/>
            <a:ext cx="8911687" cy="869839"/>
          </a:xfrm>
        </p:spPr>
        <p:txBody>
          <a:bodyPr/>
          <a:lstStyle/>
          <a:p>
            <a:r>
              <a:rPr lang="ru-RU" b="1" dirty="0"/>
              <a:t>Общие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995" y="1781578"/>
            <a:ext cx="8453164" cy="4468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1. Убедитесь в том, что Вы и Ваш оппонент четко понимаете  предмет  конфликта!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2. В конфликте признавайте не только свои интересы, но и интересы другого человека.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3. Соблюдайте этику поведения в конфликтной ситуации, решайте проблему, а не сводите счёты.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4. Заставьте себя слышать доводы своего оппонента.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5. Не унижайте и не оскорбляйте другого человека!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endParaRPr lang="ru-R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3688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98" y="250623"/>
            <a:ext cx="8911687" cy="1280890"/>
          </a:xfrm>
        </p:spPr>
        <p:txBody>
          <a:bodyPr>
            <a:noAutofit/>
          </a:bodyPr>
          <a:lstStyle/>
          <a:p>
            <a:r>
              <a:rPr lang="ru-RU" b="1" dirty="0"/>
              <a:t>Как реагировать на бурный выплеск эмоций оппонента?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2085" y="1763332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</a:pPr>
            <a:r>
              <a:rPr lang="ru-RU" b="1" dirty="0"/>
              <a:t> </a:t>
            </a:r>
            <a:r>
              <a:rPr lang="ru-RU" sz="2600" dirty="0">
                <a:solidFill>
                  <a:schemeClr val="tx1"/>
                </a:solidFill>
              </a:rPr>
              <a:t>Позвольте человеку выговориться, не перебивайте! </a:t>
            </a:r>
          </a:p>
          <a:p>
            <a:pPr marL="0" indent="0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</a:rPr>
              <a:t>НО не следует забывать о своих собственных границах, т.е. не стоит терпеть в свой адрес агрессию, оскорбления и унижения! </a:t>
            </a:r>
          </a:p>
          <a:p>
            <a:pPr marL="0" indent="0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</a:rPr>
              <a:t>Если партнер перешел на оскорбления, то лучше перенести разговор на другое время, когда человек «остынет». </a:t>
            </a:r>
          </a:p>
          <a:p>
            <a:pPr marL="0" indent="0">
              <a:lnSpc>
                <a:spcPct val="150000"/>
              </a:lnSpc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5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646" y="430927"/>
            <a:ext cx="8911687" cy="128089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b="1" dirty="0"/>
              <a:t>Профессиональные</a:t>
            </a:r>
            <a:r>
              <a:rPr lang="ru-RU" dirty="0"/>
              <a:t>» </a:t>
            </a:r>
            <a:r>
              <a:rPr lang="ru-RU" b="1" dirty="0"/>
              <a:t>скандалисты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3144" y="1723623"/>
            <a:ext cx="8915400" cy="43058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Таким людям нравятся «бурные эмоции», они намеренно провоцируют собеседника. В такой ситуации главное: не поддаваться, определить для себя, что человек добивается только скандала и «переключить» внимание с него на что-либо иное.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При общении с таким человеком </a:t>
            </a:r>
            <a:r>
              <a:rPr lang="ru-RU" sz="2400" b="1" dirty="0">
                <a:solidFill>
                  <a:schemeClr val="tx1"/>
                </a:solidFill>
              </a:rPr>
              <a:t>действует только одно правило</a:t>
            </a:r>
            <a:r>
              <a:rPr lang="ru-RU" sz="2400" dirty="0">
                <a:solidFill>
                  <a:schemeClr val="tx1"/>
                </a:solidFill>
              </a:rPr>
              <a:t>: отвечайте спокойно, вежливо, с достоинством и не повышая голос, лучше говорите общие фразы и ни в коем случае не оправдывайтесь ни в чем. </a:t>
            </a:r>
          </a:p>
        </p:txBody>
      </p:sp>
    </p:spTree>
    <p:extLst>
      <p:ext uri="{BB962C8B-B14F-4D97-AF65-F5344CB8AC3E}">
        <p14:creationId xmlns:p14="http://schemas.microsoft.com/office/powerpoint/2010/main" val="21911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587" y="405169"/>
            <a:ext cx="8911687" cy="1280890"/>
          </a:xfrm>
        </p:spPr>
        <p:txBody>
          <a:bodyPr>
            <a:noAutofit/>
          </a:bodyPr>
          <a:lstStyle/>
          <a:p>
            <a:r>
              <a:rPr lang="ru-RU" b="1" dirty="0"/>
              <a:t>Конфликт в системе родитель-учитель. Рекомендации: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840" y="1853484"/>
            <a:ext cx="9091926" cy="462459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Для начала попробуйте поговорить с учителем, один на один. На этом этапе ни в коем случае не надо подключать вообще никого — ни других родителей, ни директора.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Придерживайтесь тех же правил которые были представлены ранее: внимательно слушать, не перебивать, и т.д.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Разговор этот нужен и вам, и учителю, чтобы услышать друг друга.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Помните: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Все мы люди, у каждого есть свой характер, каждый  может оказаться в плохом настроении или просто устать.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63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675" y="392290"/>
            <a:ext cx="8911687" cy="1280890"/>
          </a:xfrm>
        </p:spPr>
        <p:txBody>
          <a:bodyPr/>
          <a:lstStyle/>
          <a:p>
            <a:r>
              <a:rPr lang="ru-RU" b="1" dirty="0"/>
              <a:t>Что делать, если конфликтуют дети?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384" y="1763332"/>
            <a:ext cx="10032085" cy="4663226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Не всегда следует вмешиваться в ссоры между детьми.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Вмешиваясь в детский конфликт, никогда не занимайте сразу позицию одного из ребят, даже если вам кажется очевидным, кто здесь прав, а кто виноват.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Разбирая конкретную ситуацию ссоры, не стремитесь определять правых и виноватых. Делайте акцент не на "кто виноват?", а на "что делать?»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Помогая детям выйти из конфликта и освободиться от накопившейся обиды и злости, следите за тем, чтобы они не переходили на личности.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Родительская помощь заключается не в разрешении конфликта за ребенка! Она состоит в умении выслушать, обсудить с ребёнком ситуацию, поискать вместе конструктивные выходы из неё.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2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1868</TotalTime>
  <Words>1819</Words>
  <Application>Microsoft Office PowerPoint</Application>
  <PresentationFormat>Широкоэкранный</PresentationFormat>
  <Paragraphs>146</Paragraphs>
  <Slides>24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Wingdings 3</vt:lpstr>
      <vt:lpstr>Легкий дым</vt:lpstr>
      <vt:lpstr>Конфликты в школе.  Как их решить?</vt:lpstr>
      <vt:lpstr>Конфликт</vt:lpstr>
      <vt:lpstr>Возможные конфликтующие системы</vt:lpstr>
      <vt:lpstr>Стратегия поведения в конфликтной ситуации</vt:lpstr>
      <vt:lpstr>Общие рекомендации</vt:lpstr>
      <vt:lpstr>Как реагировать на бурный выплеск эмоций оппонента? </vt:lpstr>
      <vt:lpstr>«Профессиональные» скандалисты</vt:lpstr>
      <vt:lpstr>Конфликт в системе родитель-учитель. Рекомендации: </vt:lpstr>
      <vt:lpstr>Что делать, если конфликтуют дети?</vt:lpstr>
      <vt:lpstr>Действия, повышающие напряжение: </vt:lpstr>
      <vt:lpstr>Действия, снижающие напряжение:</vt:lpstr>
      <vt:lpstr>  </vt:lpstr>
      <vt:lpstr>Презентация PowerPoint</vt:lpstr>
      <vt:lpstr> </vt:lpstr>
      <vt:lpstr>Презентация PowerPoint</vt:lpstr>
      <vt:lpstr>ПРИ ЧЁМ ЗДЕСЬ ШКОЛА?</vt:lpstr>
      <vt:lpstr>ЧТО КОНКРЕТНО  МОЖЕТ ДЕЛАТЬ ШКОЛА?</vt:lpstr>
      <vt:lpstr>ЧТО ВАЖНО ДЛЯ ДЕТЕЙ?</vt:lpstr>
      <vt:lpstr>ЧТО ЕЩЁ ВАЖНО?</vt:lpstr>
      <vt:lpstr>НЕОБХОДИМЫЕ ДОПОЛНЕНИЯ: </vt:lpstr>
      <vt:lpstr>ИТАК, ОБОБЩИМ:</vt:lpstr>
      <vt:lpstr>ШКОЛЬНАЯ СЛУЖБА МЕДИАЦИИ НЕ ТОЛЬКО ДЛЯ ВЗРОСЛЫХ... </vt:lpstr>
      <vt:lpstr>  </vt:lpstr>
      <vt:lpstr>ЗАКОНОДАТЕЛЬНАЯ БАЗА И ДРУГИЕ ДОКУМЕНТЫ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в школе</dc:title>
  <dc:creator>Ольга</dc:creator>
  <cp:lastModifiedBy>. Кносультирующий специалист</cp:lastModifiedBy>
  <cp:revision>42</cp:revision>
  <dcterms:created xsi:type="dcterms:W3CDTF">2021-04-01T11:46:09Z</dcterms:created>
  <dcterms:modified xsi:type="dcterms:W3CDTF">2021-04-26T11:16:59Z</dcterms:modified>
</cp:coreProperties>
</file>